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Lst>
  <p:sldSz cx="18288000" cy="10287000"/>
  <p:notesSz cx="6858000" cy="9144000"/>
  <p:embeddedFontLst>
    <p:embeddedFont>
      <p:font typeface="Calibri" panose="020F0502020204030204" pitchFamily="34" charset="0"/>
      <p:regular r:id="rId24"/>
      <p:bold r:id="rId25"/>
      <p:italic r:id="rId26"/>
      <p:boldItalic r:id="rId27"/>
    </p:embeddedFont>
    <p:embeddedFont>
      <p:font typeface="DM Sans" pitchFamily="2" charset="77"/>
      <p:regular r:id="rId28"/>
    </p:embeddedFont>
    <p:embeddedFont>
      <p:font typeface="DM Sans Bold" pitchFamily="2" charset="77"/>
      <p:regular r:id="rId29"/>
      <p:bold r:id="rId30"/>
    </p:embeddedFont>
    <p:embeddedFont>
      <p:font typeface="DM Sans Bold Italics" pitchFamily="2" charset="77"/>
      <p:regular r:id="rId31"/>
      <p:bold r:id="rId32"/>
      <p:italic r:id="rId33"/>
      <p:boldItalic r:id="rId3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4F4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753" autoAdjust="0"/>
    <p:restoredTop sz="94568" autoAdjust="0"/>
  </p:normalViewPr>
  <p:slideViewPr>
    <p:cSldViewPr>
      <p:cViewPr varScale="1">
        <p:scale>
          <a:sx n="58" d="100"/>
          <a:sy n="58" d="100"/>
        </p:scale>
        <p:origin x="264" y="60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21" Type="http://schemas.openxmlformats.org/officeDocument/2006/relationships/slide" Target="slides/slide20.xml"/><Relationship Id="rId34" Type="http://schemas.openxmlformats.org/officeDocument/2006/relationships/font" Target="fonts/font1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font" Target="fonts/font10.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93430-F8DB-BF4D-9793-F1A71C68242C}" type="datetimeFigureOut">
              <a:rPr lang="en-US" smtClean="0"/>
              <a:t>7/20/21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BB90836-25BC-8341-AA90-F3841BEB1DDD}" type="slidenum">
              <a:rPr lang="en-US" smtClean="0"/>
              <a:t>‹#›</a:t>
            </a:fld>
            <a:endParaRPr lang="en-US"/>
          </a:p>
        </p:txBody>
      </p:sp>
    </p:spTree>
    <p:extLst>
      <p:ext uri="{BB962C8B-B14F-4D97-AF65-F5344CB8AC3E}">
        <p14:creationId xmlns:p14="http://schemas.microsoft.com/office/powerpoint/2010/main" val="18904622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BB90836-25BC-8341-AA90-F3841BEB1DDD}" type="slidenum">
              <a:rPr lang="en-US" smtClean="0"/>
              <a:t>3</a:t>
            </a:fld>
            <a:endParaRPr lang="en-US"/>
          </a:p>
        </p:txBody>
      </p:sp>
    </p:spTree>
    <p:extLst>
      <p:ext uri="{BB962C8B-B14F-4D97-AF65-F5344CB8AC3E}">
        <p14:creationId xmlns:p14="http://schemas.microsoft.com/office/powerpoint/2010/main" val="35583522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BB90836-25BC-8341-AA90-F3841BEB1DDD}" type="slidenum">
              <a:rPr lang="en-US" smtClean="0"/>
              <a:t>18</a:t>
            </a:fld>
            <a:endParaRPr lang="en-US"/>
          </a:p>
        </p:txBody>
      </p:sp>
    </p:spTree>
    <p:extLst>
      <p:ext uri="{BB962C8B-B14F-4D97-AF65-F5344CB8AC3E}">
        <p14:creationId xmlns:p14="http://schemas.microsoft.com/office/powerpoint/2010/main" val="41699711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7/20/21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7/20/21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7/20/21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41.sv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43.svg"/><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47.jpeg"/></Relationships>
</file>

<file path=ppt/slides/_rels/slide19.xml.rels><?xml version="1.0" encoding="UTF-8" standalone="yes"?>
<Relationships xmlns="http://schemas.openxmlformats.org/package/2006/relationships"><Relationship Id="rId3" Type="http://schemas.openxmlformats.org/officeDocument/2006/relationships/image" Target="../media/image49.svg"/><Relationship Id="rId2" Type="http://schemas.openxmlformats.org/officeDocument/2006/relationships/image" Target="../media/image48.png"/><Relationship Id="rId1" Type="http://schemas.openxmlformats.org/officeDocument/2006/relationships/slideLayout" Target="../slideLayouts/slideLayout7.xml"/><Relationship Id="rId4" Type="http://schemas.openxmlformats.org/officeDocument/2006/relationships/image" Target="../media/image50.jpeg"/></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5.svg"/></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5.jpeg"/><Relationship Id="rId3" Type="http://schemas.openxmlformats.org/officeDocument/2006/relationships/image" Target="../media/image15.png"/><Relationship Id="rId7" Type="http://schemas.openxmlformats.org/officeDocument/2006/relationships/image" Target="../media/image19.png"/><Relationship Id="rId12" Type="http://schemas.openxmlformats.org/officeDocument/2006/relationships/image" Target="../media/image24.pn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18.png"/><Relationship Id="rId11" Type="http://schemas.openxmlformats.org/officeDocument/2006/relationships/image" Target="../media/image23.png"/><Relationship Id="rId5" Type="http://schemas.openxmlformats.org/officeDocument/2006/relationships/image" Target="../media/image17.pn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png"/></Relationships>
</file>

<file path=ppt/slides/_rels/slide9.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37.svg"/><Relationship Id="rId3" Type="http://schemas.openxmlformats.org/officeDocument/2006/relationships/image" Target="../media/image27.svg"/><Relationship Id="rId7" Type="http://schemas.openxmlformats.org/officeDocument/2006/relationships/image" Target="../media/image31.svg"/><Relationship Id="rId12" Type="http://schemas.openxmlformats.org/officeDocument/2006/relationships/image" Target="../media/image36.png"/><Relationship Id="rId2" Type="http://schemas.openxmlformats.org/officeDocument/2006/relationships/image" Target="../media/image26.png"/><Relationship Id="rId1" Type="http://schemas.openxmlformats.org/officeDocument/2006/relationships/slideLayout" Target="../slideLayouts/slideLayout7.xml"/><Relationship Id="rId6" Type="http://schemas.openxmlformats.org/officeDocument/2006/relationships/image" Target="../media/image30.png"/><Relationship Id="rId11" Type="http://schemas.openxmlformats.org/officeDocument/2006/relationships/image" Target="../media/image35.svg"/><Relationship Id="rId5" Type="http://schemas.openxmlformats.org/officeDocument/2006/relationships/image" Target="../media/image29.svg"/><Relationship Id="rId10" Type="http://schemas.openxmlformats.org/officeDocument/2006/relationships/image" Target="../media/image34.png"/><Relationship Id="rId4" Type="http://schemas.openxmlformats.org/officeDocument/2006/relationships/image" Target="../media/image28.png"/><Relationship Id="rId9" Type="http://schemas.openxmlformats.org/officeDocument/2006/relationships/image" Target="../media/image33.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4F4F"/>
        </a:solidFill>
        <a:effectLst/>
      </p:bgPr>
    </p:bg>
    <p:spTree>
      <p:nvGrpSpPr>
        <p:cNvPr id="1" name=""/>
        <p:cNvGrpSpPr/>
        <p:nvPr/>
      </p:nvGrpSpPr>
      <p:grpSpPr>
        <a:xfrm>
          <a:off x="0" y="0"/>
          <a:ext cx="0" cy="0"/>
          <a:chOff x="0" y="0"/>
          <a:chExt cx="0" cy="0"/>
        </a:xfrm>
      </p:grpSpPr>
      <p:sp>
        <p:nvSpPr>
          <p:cNvPr id="2" name="TextBox 2"/>
          <p:cNvSpPr txBox="1"/>
          <p:nvPr/>
        </p:nvSpPr>
        <p:spPr>
          <a:xfrm>
            <a:off x="2476267" y="3748197"/>
            <a:ext cx="13335466" cy="1969008"/>
          </a:xfrm>
          <a:prstGeom prst="rect">
            <a:avLst/>
          </a:prstGeom>
        </p:spPr>
        <p:txBody>
          <a:bodyPr lIns="0" tIns="0" rIns="0" bIns="0" rtlCol="0" anchor="t">
            <a:spAutoFit/>
          </a:bodyPr>
          <a:lstStyle/>
          <a:p>
            <a:pPr algn="ctr">
              <a:lnSpc>
                <a:spcPts val="14976"/>
              </a:lnSpc>
            </a:pPr>
            <a:r>
              <a:rPr lang="en-US" sz="14400">
                <a:solidFill>
                  <a:srgbClr val="FFFFFF"/>
                </a:solidFill>
                <a:latin typeface="DM Sans Bold"/>
              </a:rPr>
              <a:t>Car Work!</a:t>
            </a:r>
          </a:p>
        </p:txBody>
      </p:sp>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10800000">
            <a:off x="3005048" y="3906562"/>
            <a:ext cx="1629216" cy="1638152"/>
          </a:xfrm>
          <a:prstGeom prst="rect">
            <a:avLst/>
          </a:prstGeom>
        </p:spPr>
      </p:pic>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10800000">
            <a:off x="1892355" y="3906562"/>
            <a:ext cx="1629216" cy="1638152"/>
          </a:xfrm>
          <a:prstGeom prst="rect">
            <a:avLst/>
          </a:prstGeom>
        </p:spPr>
      </p:pic>
      <p:sp>
        <p:nvSpPr>
          <p:cNvPr id="5" name="TextBox 5"/>
          <p:cNvSpPr txBox="1"/>
          <p:nvPr/>
        </p:nvSpPr>
        <p:spPr>
          <a:xfrm>
            <a:off x="2324994" y="6185833"/>
            <a:ext cx="13335466" cy="821055"/>
          </a:xfrm>
          <a:prstGeom prst="rect">
            <a:avLst/>
          </a:prstGeom>
        </p:spPr>
        <p:txBody>
          <a:bodyPr lIns="0" tIns="0" rIns="0" bIns="0" rtlCol="0" anchor="t">
            <a:spAutoFit/>
          </a:bodyPr>
          <a:lstStyle/>
          <a:p>
            <a:pPr algn="ctr">
              <a:lnSpc>
                <a:spcPts val="6719"/>
              </a:lnSpc>
            </a:pPr>
            <a:r>
              <a:rPr lang="en-US" sz="4800">
                <a:solidFill>
                  <a:srgbClr val="FFFFFF"/>
                </a:solidFill>
                <a:latin typeface="DM Sans Bold"/>
              </a:rPr>
              <a:t>Workshop M.T.E Project </a:t>
            </a:r>
          </a:p>
        </p:txBody>
      </p:sp>
      <p:sp>
        <p:nvSpPr>
          <p:cNvPr id="6" name="TextBox 6"/>
          <p:cNvSpPr txBox="1"/>
          <p:nvPr/>
        </p:nvSpPr>
        <p:spPr>
          <a:xfrm>
            <a:off x="13595601" y="8885115"/>
            <a:ext cx="9526058" cy="1129665"/>
          </a:xfrm>
          <a:prstGeom prst="rect">
            <a:avLst/>
          </a:prstGeom>
        </p:spPr>
        <p:txBody>
          <a:bodyPr lIns="0" tIns="0" rIns="0" bIns="0" rtlCol="0" anchor="t">
            <a:spAutoFit/>
          </a:bodyPr>
          <a:lstStyle/>
          <a:p>
            <a:pPr algn="just">
              <a:lnSpc>
                <a:spcPts val="2939"/>
              </a:lnSpc>
            </a:pPr>
            <a:r>
              <a:rPr lang="en-US" sz="2799">
                <a:solidFill>
                  <a:srgbClr val="FFFFFF"/>
                </a:solidFill>
                <a:latin typeface="DM Sans"/>
              </a:rPr>
              <a:t>Submitted By</a:t>
            </a:r>
          </a:p>
          <a:p>
            <a:pPr algn="just">
              <a:lnSpc>
                <a:spcPts val="2939"/>
              </a:lnSpc>
            </a:pPr>
            <a:r>
              <a:rPr lang="en-US" sz="2799">
                <a:solidFill>
                  <a:srgbClr val="FFFFFF"/>
                </a:solidFill>
                <a:latin typeface="DM Sans"/>
              </a:rPr>
              <a:t>Parth Johri    2K20/B17/33</a:t>
            </a:r>
          </a:p>
          <a:p>
            <a:pPr algn="just">
              <a:lnSpc>
                <a:spcPts val="2939"/>
              </a:lnSpc>
              <a:spcBef>
                <a:spcPct val="0"/>
              </a:spcBef>
            </a:pPr>
            <a:r>
              <a:rPr lang="en-US" sz="2799">
                <a:solidFill>
                  <a:srgbClr val="FFFFFF"/>
                </a:solidFill>
                <a:latin typeface="DM Sans"/>
              </a:rPr>
              <a:t>Dhruv Bihani 2K20/B17/44 </a:t>
            </a:r>
          </a:p>
        </p:txBody>
      </p:sp>
      <p:sp>
        <p:nvSpPr>
          <p:cNvPr id="7" name="TextBox 7"/>
          <p:cNvSpPr txBox="1"/>
          <p:nvPr/>
        </p:nvSpPr>
        <p:spPr>
          <a:xfrm>
            <a:off x="254123" y="8885115"/>
            <a:ext cx="9526058" cy="758190"/>
          </a:xfrm>
          <a:prstGeom prst="rect">
            <a:avLst/>
          </a:prstGeom>
        </p:spPr>
        <p:txBody>
          <a:bodyPr lIns="0" tIns="0" rIns="0" bIns="0" rtlCol="0" anchor="t">
            <a:spAutoFit/>
          </a:bodyPr>
          <a:lstStyle/>
          <a:p>
            <a:pPr algn="just">
              <a:lnSpc>
                <a:spcPts val="2939"/>
              </a:lnSpc>
            </a:pPr>
            <a:r>
              <a:rPr lang="en-US" sz="2799">
                <a:solidFill>
                  <a:srgbClr val="FFFFFF"/>
                </a:solidFill>
                <a:latin typeface="DM Sans"/>
              </a:rPr>
              <a:t>Submitted To</a:t>
            </a:r>
          </a:p>
          <a:p>
            <a:pPr algn="just">
              <a:lnSpc>
                <a:spcPts val="2939"/>
              </a:lnSpc>
              <a:spcBef>
                <a:spcPct val="0"/>
              </a:spcBef>
            </a:pPr>
            <a:r>
              <a:rPr lang="en-US" sz="2799">
                <a:solidFill>
                  <a:srgbClr val="FFFFFF"/>
                </a:solidFill>
                <a:latin typeface="DM Sans"/>
              </a:rPr>
              <a:t>Mr. Girish Kumar</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4F4F"/>
        </a:solidFill>
        <a:effectLst/>
      </p:bgPr>
    </p:bg>
    <p:spTree>
      <p:nvGrpSpPr>
        <p:cNvPr id="1" name=""/>
        <p:cNvGrpSpPr/>
        <p:nvPr/>
      </p:nvGrpSpPr>
      <p:grpSpPr>
        <a:xfrm>
          <a:off x="0" y="0"/>
          <a:ext cx="0" cy="0"/>
          <a:chOff x="0" y="0"/>
          <a:chExt cx="0" cy="0"/>
        </a:xfrm>
      </p:grpSpPr>
      <p:grpSp>
        <p:nvGrpSpPr>
          <p:cNvPr id="2" name="Group 2"/>
          <p:cNvGrpSpPr/>
          <p:nvPr/>
        </p:nvGrpSpPr>
        <p:grpSpPr>
          <a:xfrm>
            <a:off x="-511003" y="2314575"/>
            <a:ext cx="21184775" cy="5657850"/>
            <a:chOff x="0" y="0"/>
            <a:chExt cx="7166208" cy="1913890"/>
          </a:xfrm>
        </p:grpSpPr>
        <p:sp>
          <p:nvSpPr>
            <p:cNvPr id="3" name="Freeform 3"/>
            <p:cNvSpPr/>
            <p:nvPr/>
          </p:nvSpPr>
          <p:spPr>
            <a:xfrm>
              <a:off x="0" y="0"/>
              <a:ext cx="7166208" cy="1913890"/>
            </a:xfrm>
            <a:custGeom>
              <a:avLst/>
              <a:gdLst/>
              <a:ahLst/>
              <a:cxnLst/>
              <a:rect l="l" t="t" r="r" b="b"/>
              <a:pathLst>
                <a:path w="7166208" h="1913890">
                  <a:moveTo>
                    <a:pt x="0" y="0"/>
                  </a:moveTo>
                  <a:lnTo>
                    <a:pt x="7166208" y="0"/>
                  </a:lnTo>
                  <a:lnTo>
                    <a:pt x="7166208" y="1913890"/>
                  </a:lnTo>
                  <a:lnTo>
                    <a:pt x="0" y="1913890"/>
                  </a:lnTo>
                  <a:close/>
                </a:path>
              </a:pathLst>
            </a:custGeom>
            <a:solidFill>
              <a:srgbClr val="FFFFFF"/>
            </a:solidFill>
          </p:spPr>
        </p:sp>
      </p:grpSp>
      <p:sp>
        <p:nvSpPr>
          <p:cNvPr id="4" name="AutoShape 4"/>
          <p:cNvSpPr/>
          <p:nvPr/>
        </p:nvSpPr>
        <p:spPr>
          <a:xfrm>
            <a:off x="-511003" y="2314574"/>
            <a:ext cx="20364727" cy="0"/>
          </a:xfrm>
          <a:prstGeom prst="line">
            <a:avLst/>
          </a:prstGeom>
          <a:ln w="47625" cap="rnd">
            <a:solidFill>
              <a:srgbClr val="000000"/>
            </a:solidFill>
            <a:prstDash val="solid"/>
            <a:headEnd type="none" w="sm" len="sm"/>
            <a:tailEnd type="none" w="sm" len="sm"/>
          </a:ln>
        </p:spPr>
      </p:sp>
      <p:sp>
        <p:nvSpPr>
          <p:cNvPr id="5" name="AutoShape 5"/>
          <p:cNvSpPr/>
          <p:nvPr/>
        </p:nvSpPr>
        <p:spPr>
          <a:xfrm>
            <a:off x="-824549" y="7972425"/>
            <a:ext cx="20364727" cy="0"/>
          </a:xfrm>
          <a:prstGeom prst="line">
            <a:avLst/>
          </a:prstGeom>
          <a:ln w="47625" cap="rnd">
            <a:solidFill>
              <a:srgbClr val="000000"/>
            </a:solidFill>
            <a:prstDash val="solid"/>
            <a:headEnd type="none" w="sm" len="sm"/>
            <a:tailEnd type="none" w="sm" len="sm"/>
          </a:ln>
        </p:spPr>
      </p:sp>
      <p:sp>
        <p:nvSpPr>
          <p:cNvPr id="6" name="AutoShape 6"/>
          <p:cNvSpPr/>
          <p:nvPr/>
        </p:nvSpPr>
        <p:spPr>
          <a:xfrm>
            <a:off x="16890014" y="9854679"/>
            <a:ext cx="942790" cy="0"/>
          </a:xfrm>
          <a:prstGeom prst="line">
            <a:avLst/>
          </a:prstGeom>
          <a:ln w="47625" cap="rnd">
            <a:solidFill>
              <a:srgbClr val="000000"/>
            </a:solidFill>
            <a:prstDash val="solid"/>
            <a:headEnd type="none" w="sm" len="sm"/>
            <a:tailEnd type="triangle" w="lg" len="med"/>
          </a:ln>
        </p:spPr>
      </p:sp>
      <p:pic>
        <p:nvPicPr>
          <p:cNvPr id="7" name="Picture 7"/>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432639" y="3254348"/>
            <a:ext cx="3687890" cy="4114800"/>
          </a:xfrm>
          <a:prstGeom prst="rect">
            <a:avLst/>
          </a:prstGeom>
        </p:spPr>
      </p:pic>
      <p:sp>
        <p:nvSpPr>
          <p:cNvPr id="8" name="TextBox 8"/>
          <p:cNvSpPr txBox="1"/>
          <p:nvPr/>
        </p:nvSpPr>
        <p:spPr>
          <a:xfrm>
            <a:off x="2984328" y="4072939"/>
            <a:ext cx="15492028" cy="2264948"/>
          </a:xfrm>
          <a:prstGeom prst="rect">
            <a:avLst/>
          </a:prstGeom>
        </p:spPr>
        <p:txBody>
          <a:bodyPr lIns="0" tIns="0" rIns="0" bIns="0" rtlCol="0" anchor="t">
            <a:spAutoFit/>
          </a:bodyPr>
          <a:lstStyle/>
          <a:p>
            <a:pPr algn="ctr">
              <a:lnSpc>
                <a:spcPts val="8814"/>
              </a:lnSpc>
              <a:spcBef>
                <a:spcPct val="0"/>
              </a:spcBef>
            </a:pPr>
            <a:r>
              <a:rPr lang="en-US" sz="8394">
                <a:solidFill>
                  <a:srgbClr val="000000"/>
                </a:solidFill>
                <a:latin typeface="DM Sans Bold"/>
              </a:rPr>
              <a:t>PROCESSES USED IN CAR MANUFACTURING</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1658600" y="3756102"/>
            <a:ext cx="5064369" cy="4114800"/>
          </a:xfrm>
          <a:prstGeom prst="rect">
            <a:avLst/>
          </a:prstGeom>
        </p:spPr>
      </p:pic>
      <p:grpSp>
        <p:nvGrpSpPr>
          <p:cNvPr id="3" name="Group 3"/>
          <p:cNvGrpSpPr/>
          <p:nvPr/>
        </p:nvGrpSpPr>
        <p:grpSpPr>
          <a:xfrm>
            <a:off x="-721065" y="-149866"/>
            <a:ext cx="10407792" cy="10407792"/>
            <a:chOff x="0" y="0"/>
            <a:chExt cx="1913890" cy="1913890"/>
          </a:xfrm>
        </p:grpSpPr>
        <p:sp>
          <p:nvSpPr>
            <p:cNvPr id="4" name="Freeform 4"/>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FF5454"/>
            </a:solidFill>
          </p:spPr>
        </p:sp>
      </p:grpSp>
      <p:sp>
        <p:nvSpPr>
          <p:cNvPr id="5" name="TextBox 5"/>
          <p:cNvSpPr txBox="1"/>
          <p:nvPr/>
        </p:nvSpPr>
        <p:spPr>
          <a:xfrm>
            <a:off x="788345" y="962025"/>
            <a:ext cx="7866250" cy="8117335"/>
          </a:xfrm>
          <a:prstGeom prst="rect">
            <a:avLst/>
          </a:prstGeom>
        </p:spPr>
        <p:txBody>
          <a:bodyPr lIns="0" tIns="0" rIns="0" bIns="0" rtlCol="0" anchor="t">
            <a:spAutoFit/>
          </a:bodyPr>
          <a:lstStyle/>
          <a:p>
            <a:pPr algn="just">
              <a:lnSpc>
                <a:spcPts val="4612"/>
              </a:lnSpc>
            </a:pPr>
            <a:r>
              <a:rPr lang="en-US" sz="3294">
                <a:solidFill>
                  <a:srgbClr val="FFFFFF"/>
                </a:solidFill>
                <a:latin typeface="DM Sans"/>
              </a:rPr>
              <a:t>In bending, force is applied to a sheet metal workpiece to produce curvature of the surface. Bending is generally used to produce simple curved surfaces rather than complex ones. </a:t>
            </a:r>
          </a:p>
          <a:p>
            <a:pPr algn="just">
              <a:lnSpc>
                <a:spcPts val="4612"/>
              </a:lnSpc>
            </a:pPr>
            <a:r>
              <a:rPr lang="en-US" sz="3294">
                <a:solidFill>
                  <a:srgbClr val="FFFFFF"/>
                </a:solidFill>
                <a:latin typeface="DM Sans"/>
              </a:rPr>
              <a:t>A mechanically operated press drives a punch against sheet metal, forcing it into a simple die with enough pressure to produce a permanent change in the metal's shape. The amount of pressure is important. If not enough pressure is applied, the metal can simply spring back into its original shape. If too much is applied, it can break.</a:t>
            </a:r>
          </a:p>
        </p:txBody>
      </p:sp>
      <p:sp>
        <p:nvSpPr>
          <p:cNvPr id="6" name="TextBox 6"/>
          <p:cNvSpPr txBox="1"/>
          <p:nvPr/>
        </p:nvSpPr>
        <p:spPr>
          <a:xfrm>
            <a:off x="10972800" y="2400300"/>
            <a:ext cx="6904795" cy="1543436"/>
          </a:xfrm>
          <a:prstGeom prst="rect">
            <a:avLst/>
          </a:prstGeom>
        </p:spPr>
        <p:txBody>
          <a:bodyPr wrap="square" lIns="0" tIns="0" rIns="0" bIns="0" rtlCol="0" anchor="t">
            <a:prstTxWarp prst="textArchUp">
              <a:avLst/>
            </a:prstTxWarp>
            <a:spAutoFit/>
          </a:bodyPr>
          <a:lstStyle/>
          <a:p>
            <a:pPr algn="ctr">
              <a:lnSpc>
                <a:spcPts val="13026"/>
              </a:lnSpc>
              <a:spcBef>
                <a:spcPct val="0"/>
              </a:spcBef>
            </a:pPr>
            <a:r>
              <a:rPr lang="en-US" sz="11500" spc="4193" dirty="0">
                <a:solidFill>
                  <a:srgbClr val="FF5454"/>
                </a:solidFill>
                <a:latin typeface="DM Sans Bold"/>
              </a:rPr>
              <a:t>BENDING</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2125683" y="0"/>
            <a:ext cx="10789427" cy="10789427"/>
            <a:chOff x="0" y="0"/>
            <a:chExt cx="1913890" cy="1913890"/>
          </a:xfrm>
        </p:grpSpPr>
        <p:sp>
          <p:nvSpPr>
            <p:cNvPr id="3" name="Freeform 3"/>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FF4F4F"/>
            </a:solidFill>
          </p:spPr>
        </p:sp>
      </p:grpSp>
      <p:sp>
        <p:nvSpPr>
          <p:cNvPr id="4" name="TextBox 4"/>
          <p:cNvSpPr txBox="1"/>
          <p:nvPr/>
        </p:nvSpPr>
        <p:spPr>
          <a:xfrm>
            <a:off x="312461" y="567858"/>
            <a:ext cx="11356547" cy="9252870"/>
          </a:xfrm>
          <a:prstGeom prst="rect">
            <a:avLst/>
          </a:prstGeom>
        </p:spPr>
        <p:txBody>
          <a:bodyPr lIns="0" tIns="0" rIns="0" bIns="0" rtlCol="0" anchor="t">
            <a:spAutoFit/>
          </a:bodyPr>
          <a:lstStyle/>
          <a:p>
            <a:pPr algn="just">
              <a:lnSpc>
                <a:spcPts val="4911"/>
              </a:lnSpc>
            </a:pPr>
            <a:r>
              <a:rPr lang="en-US" sz="2994" spc="83">
                <a:solidFill>
                  <a:srgbClr val="000000"/>
                </a:solidFill>
                <a:latin typeface="DM Sans"/>
              </a:rPr>
              <a:t>In the drawing, the sheet metal is forced against a die that has been cut into the three-dimensional, often curved shape that the sheet metal is to take on. In effect, the die is used as a mold for the metal. This technique can produce relatively complex shapes. Once again, pressure is applied to the workpiece using a hydraulically or mechanically operated punch. There are a number of dangers involved, not so much to people (since the process is largely mechanized) but to the metal itself. It can crack from too much pressure or wrinkle from its interaction with the die. Lubricant can be used to make the metal slide more smoothly against the die, avoiding the possibility of wrinkling. Alternatively, the wrinkled edges can be trimmed from the metal in a separate operation. This method is commonly used to make auto body parts and fuel tanks.</a:t>
            </a:r>
          </a:p>
        </p:txBody>
      </p:sp>
      <p:sp>
        <p:nvSpPr>
          <p:cNvPr id="5" name="TextBox 5"/>
          <p:cNvSpPr txBox="1"/>
          <p:nvPr/>
        </p:nvSpPr>
        <p:spPr>
          <a:xfrm>
            <a:off x="14537997" y="691767"/>
            <a:ext cx="1552330" cy="9262226"/>
          </a:xfrm>
          <a:prstGeom prst="rect">
            <a:avLst/>
          </a:prstGeom>
        </p:spPr>
        <p:txBody>
          <a:bodyPr lIns="0" tIns="0" rIns="0" bIns="0" rtlCol="0" anchor="t">
            <a:spAutoFit/>
          </a:bodyPr>
          <a:lstStyle/>
          <a:p>
            <a:pPr algn="ctr">
              <a:lnSpc>
                <a:spcPts val="9141"/>
              </a:lnSpc>
              <a:spcBef>
                <a:spcPct val="0"/>
              </a:spcBef>
            </a:pPr>
            <a:r>
              <a:rPr lang="en-US" sz="8706" spc="2942">
                <a:solidFill>
                  <a:srgbClr val="FFFFFF"/>
                </a:solidFill>
                <a:latin typeface="DM Sans Bold"/>
              </a:rPr>
              <a:t>DRAWING </a:t>
            </a:r>
          </a:p>
        </p:txBody>
      </p:sp>
      <p:sp>
        <p:nvSpPr>
          <p:cNvPr id="6" name="AutoShape 6"/>
          <p:cNvSpPr/>
          <p:nvPr/>
        </p:nvSpPr>
        <p:spPr>
          <a:xfrm rot="-5400000">
            <a:off x="4034195" y="4853355"/>
            <a:ext cx="16230600" cy="0"/>
          </a:xfrm>
          <a:prstGeom prst="line">
            <a:avLst/>
          </a:prstGeom>
          <a:ln w="47625" cap="rnd">
            <a:solidFill>
              <a:srgbClr val="FFFFFF"/>
            </a:solidFill>
            <a:prstDash val="sysDot"/>
            <a:headEnd type="none" w="sm" len="sm"/>
            <a:tailEnd type="none" w="sm" len="sm"/>
          </a:ln>
        </p:spPr>
      </p:sp>
      <p:sp>
        <p:nvSpPr>
          <p:cNvPr id="7" name="AutoShape 7"/>
          <p:cNvSpPr/>
          <p:nvPr/>
        </p:nvSpPr>
        <p:spPr>
          <a:xfrm rot="-5400000">
            <a:off x="10148888" y="5370901"/>
            <a:ext cx="16230600" cy="0"/>
          </a:xfrm>
          <a:prstGeom prst="line">
            <a:avLst/>
          </a:prstGeom>
          <a:ln w="47625" cap="rnd">
            <a:solidFill>
              <a:srgbClr val="FFFFFF"/>
            </a:solidFill>
            <a:prstDash val="sysDot"/>
            <a:headEnd type="none" w="sm" len="sm"/>
            <a:tailEnd type="none" w="sm" len="sm"/>
          </a:ln>
        </p:spPr>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144000" y="-125027"/>
            <a:ext cx="10238559" cy="11137941"/>
            <a:chOff x="0" y="0"/>
            <a:chExt cx="1925557" cy="2094703"/>
          </a:xfrm>
        </p:grpSpPr>
        <p:sp>
          <p:nvSpPr>
            <p:cNvPr id="3" name="Freeform 3"/>
            <p:cNvSpPr/>
            <p:nvPr/>
          </p:nvSpPr>
          <p:spPr>
            <a:xfrm>
              <a:off x="0" y="0"/>
              <a:ext cx="1925557" cy="2094703"/>
            </a:xfrm>
            <a:custGeom>
              <a:avLst/>
              <a:gdLst/>
              <a:ahLst/>
              <a:cxnLst/>
              <a:rect l="l" t="t" r="r" b="b"/>
              <a:pathLst>
                <a:path w="1925557" h="2094703">
                  <a:moveTo>
                    <a:pt x="0" y="0"/>
                  </a:moveTo>
                  <a:lnTo>
                    <a:pt x="1925557" y="0"/>
                  </a:lnTo>
                  <a:lnTo>
                    <a:pt x="1925557" y="2094703"/>
                  </a:lnTo>
                  <a:lnTo>
                    <a:pt x="0" y="2094703"/>
                  </a:lnTo>
                  <a:close/>
                </a:path>
              </a:pathLst>
            </a:custGeom>
            <a:solidFill>
              <a:srgbClr val="842322"/>
            </a:solidFill>
          </p:spPr>
        </p:sp>
      </p:grpSp>
      <p:sp>
        <p:nvSpPr>
          <p:cNvPr id="4" name="TextBox 4"/>
          <p:cNvSpPr txBox="1"/>
          <p:nvPr/>
        </p:nvSpPr>
        <p:spPr>
          <a:xfrm>
            <a:off x="702885" y="692361"/>
            <a:ext cx="5974859" cy="1598410"/>
          </a:xfrm>
          <a:prstGeom prst="rect">
            <a:avLst/>
          </a:prstGeom>
        </p:spPr>
        <p:txBody>
          <a:bodyPr lIns="0" tIns="0" rIns="0" bIns="0" rtlCol="0" anchor="t">
            <a:spAutoFit/>
          </a:bodyPr>
          <a:lstStyle/>
          <a:p>
            <a:pPr algn="just">
              <a:lnSpc>
                <a:spcPts val="6201"/>
              </a:lnSpc>
              <a:spcBef>
                <a:spcPct val="0"/>
              </a:spcBef>
            </a:pPr>
            <a:r>
              <a:rPr lang="en-US" sz="5906" spc="1996">
                <a:solidFill>
                  <a:srgbClr val="E63934"/>
                </a:solidFill>
                <a:latin typeface="DM Sans Bold"/>
              </a:rPr>
              <a:t>STAMPING </a:t>
            </a:r>
          </a:p>
        </p:txBody>
      </p:sp>
      <p:sp>
        <p:nvSpPr>
          <p:cNvPr id="5" name="TextBox 5"/>
          <p:cNvSpPr txBox="1"/>
          <p:nvPr/>
        </p:nvSpPr>
        <p:spPr>
          <a:xfrm>
            <a:off x="702885" y="1823019"/>
            <a:ext cx="7585237" cy="4504871"/>
          </a:xfrm>
          <a:prstGeom prst="rect">
            <a:avLst/>
          </a:prstGeom>
        </p:spPr>
        <p:txBody>
          <a:bodyPr lIns="0" tIns="0" rIns="0" bIns="0" rtlCol="0" anchor="t">
            <a:spAutoFit/>
          </a:bodyPr>
          <a:lstStyle/>
          <a:p>
            <a:pPr algn="just">
              <a:lnSpc>
                <a:spcPts val="5172"/>
              </a:lnSpc>
            </a:pPr>
            <a:r>
              <a:rPr lang="en-US" sz="3494" spc="237">
                <a:solidFill>
                  <a:srgbClr val="E63934"/>
                </a:solidFill>
                <a:latin typeface="DM Sans"/>
              </a:rPr>
              <a:t>In stamping, a device called a stamping press is used with a series of dies to cut and form metal into various shapes. This is commonly used to make auto parts such as hubcaps and fenders.</a:t>
            </a:r>
          </a:p>
        </p:txBody>
      </p:sp>
      <p:sp>
        <p:nvSpPr>
          <p:cNvPr id="6" name="TextBox 6"/>
          <p:cNvSpPr txBox="1"/>
          <p:nvPr/>
        </p:nvSpPr>
        <p:spPr>
          <a:xfrm>
            <a:off x="9969901" y="1699194"/>
            <a:ext cx="7649931" cy="7559106"/>
          </a:xfrm>
          <a:prstGeom prst="rect">
            <a:avLst/>
          </a:prstGeom>
        </p:spPr>
        <p:txBody>
          <a:bodyPr lIns="0" tIns="0" rIns="0" bIns="0" rtlCol="0" anchor="t">
            <a:spAutoFit/>
          </a:bodyPr>
          <a:lstStyle/>
          <a:p>
            <a:pPr algn="just">
              <a:lnSpc>
                <a:spcPts val="6038"/>
              </a:lnSpc>
            </a:pPr>
            <a:r>
              <a:rPr lang="en-US" sz="3194" spc="115">
                <a:solidFill>
                  <a:srgbClr val="FF5454"/>
                </a:solidFill>
                <a:latin typeface="DM Sans"/>
              </a:rPr>
              <a:t>Extrusion can be used to produce long metal objects, such as rods and tubes. The metal workpiece is forced into a die with a hole in the opposite end. The metal is extruded through the hole to form the shape. Extrusion can be used to manufacture important parts of a car's drive train or the anchors that hold seatbelts in place.</a:t>
            </a:r>
          </a:p>
        </p:txBody>
      </p:sp>
      <p:sp>
        <p:nvSpPr>
          <p:cNvPr id="7" name="TextBox 7"/>
          <p:cNvSpPr txBox="1"/>
          <p:nvPr/>
        </p:nvSpPr>
        <p:spPr>
          <a:xfrm>
            <a:off x="9489192" y="689659"/>
            <a:ext cx="8130641" cy="763808"/>
          </a:xfrm>
          <a:prstGeom prst="rect">
            <a:avLst/>
          </a:prstGeom>
        </p:spPr>
        <p:txBody>
          <a:bodyPr lIns="0" tIns="0" rIns="0" bIns="0" rtlCol="0" anchor="t">
            <a:spAutoFit/>
          </a:bodyPr>
          <a:lstStyle/>
          <a:p>
            <a:pPr algn="ctr">
              <a:lnSpc>
                <a:spcPts val="5874"/>
              </a:lnSpc>
              <a:spcBef>
                <a:spcPct val="0"/>
              </a:spcBef>
            </a:pPr>
            <a:r>
              <a:rPr lang="en-US" sz="5594" spc="3088">
                <a:solidFill>
                  <a:srgbClr val="FF5454"/>
                </a:solidFill>
                <a:latin typeface="DM Sans Bold"/>
              </a:rPr>
              <a:t>EXTRUSION</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H="1">
            <a:off x="11119528" y="1028700"/>
            <a:ext cx="6139772" cy="8367661"/>
          </a:xfrm>
          <a:prstGeom prst="rect">
            <a:avLst/>
          </a:prstGeom>
        </p:spPr>
      </p:pic>
      <p:grpSp>
        <p:nvGrpSpPr>
          <p:cNvPr id="3" name="Group 3"/>
          <p:cNvGrpSpPr/>
          <p:nvPr/>
        </p:nvGrpSpPr>
        <p:grpSpPr>
          <a:xfrm>
            <a:off x="0" y="0"/>
            <a:ext cx="10176522" cy="10537054"/>
            <a:chOff x="0" y="0"/>
            <a:chExt cx="1848405" cy="1913890"/>
          </a:xfrm>
        </p:grpSpPr>
        <p:sp>
          <p:nvSpPr>
            <p:cNvPr id="4" name="Freeform 4"/>
            <p:cNvSpPr/>
            <p:nvPr/>
          </p:nvSpPr>
          <p:spPr>
            <a:xfrm>
              <a:off x="0" y="0"/>
              <a:ext cx="1848405" cy="1913890"/>
            </a:xfrm>
            <a:custGeom>
              <a:avLst/>
              <a:gdLst/>
              <a:ahLst/>
              <a:cxnLst/>
              <a:rect l="l" t="t" r="r" b="b"/>
              <a:pathLst>
                <a:path w="1848405" h="1913890">
                  <a:moveTo>
                    <a:pt x="0" y="0"/>
                  </a:moveTo>
                  <a:lnTo>
                    <a:pt x="1848405" y="0"/>
                  </a:lnTo>
                  <a:lnTo>
                    <a:pt x="1848405" y="1913890"/>
                  </a:lnTo>
                  <a:lnTo>
                    <a:pt x="0" y="1913890"/>
                  </a:lnTo>
                  <a:close/>
                </a:path>
              </a:pathLst>
            </a:custGeom>
            <a:solidFill>
              <a:srgbClr val="FF4F4F"/>
            </a:solidFill>
          </p:spPr>
        </p:sp>
      </p:grpSp>
      <p:grpSp>
        <p:nvGrpSpPr>
          <p:cNvPr id="5" name="Group 5"/>
          <p:cNvGrpSpPr/>
          <p:nvPr/>
        </p:nvGrpSpPr>
        <p:grpSpPr>
          <a:xfrm>
            <a:off x="-250253" y="3059675"/>
            <a:ext cx="9743883" cy="5657850"/>
            <a:chOff x="0" y="0"/>
            <a:chExt cx="3296079" cy="1913890"/>
          </a:xfrm>
        </p:grpSpPr>
        <p:sp>
          <p:nvSpPr>
            <p:cNvPr id="6" name="Freeform 6"/>
            <p:cNvSpPr/>
            <p:nvPr/>
          </p:nvSpPr>
          <p:spPr>
            <a:xfrm>
              <a:off x="0" y="0"/>
              <a:ext cx="3296079" cy="1913890"/>
            </a:xfrm>
            <a:custGeom>
              <a:avLst/>
              <a:gdLst/>
              <a:ahLst/>
              <a:cxnLst/>
              <a:rect l="l" t="t" r="r" b="b"/>
              <a:pathLst>
                <a:path w="3296079" h="1913890">
                  <a:moveTo>
                    <a:pt x="0" y="0"/>
                  </a:moveTo>
                  <a:lnTo>
                    <a:pt x="3296079" y="0"/>
                  </a:lnTo>
                  <a:lnTo>
                    <a:pt x="3296079" y="1913890"/>
                  </a:lnTo>
                  <a:lnTo>
                    <a:pt x="0" y="1913890"/>
                  </a:lnTo>
                  <a:close/>
                </a:path>
              </a:pathLst>
            </a:custGeom>
            <a:solidFill>
              <a:srgbClr val="FFCC80">
                <a:alpha val="24706"/>
              </a:srgbClr>
            </a:solidFill>
          </p:spPr>
        </p:sp>
      </p:grpSp>
      <p:sp>
        <p:nvSpPr>
          <p:cNvPr id="7" name="AutoShape 7"/>
          <p:cNvSpPr/>
          <p:nvPr/>
        </p:nvSpPr>
        <p:spPr>
          <a:xfrm rot="1528678">
            <a:off x="-9350399" y="-1868285"/>
            <a:ext cx="11165037" cy="0"/>
          </a:xfrm>
          <a:prstGeom prst="line">
            <a:avLst/>
          </a:prstGeom>
          <a:ln w="952500" cap="rnd">
            <a:solidFill>
              <a:srgbClr val="FFFFFF">
                <a:alpha val="43922"/>
              </a:srgbClr>
            </a:solidFill>
            <a:prstDash val="solid"/>
            <a:headEnd type="none" w="sm" len="sm"/>
            <a:tailEnd type="none" w="sm" len="sm"/>
          </a:ln>
        </p:spPr>
      </p:sp>
      <p:sp>
        <p:nvSpPr>
          <p:cNvPr id="8" name="AutoShape 8"/>
          <p:cNvSpPr/>
          <p:nvPr/>
        </p:nvSpPr>
        <p:spPr>
          <a:xfrm rot="1528678">
            <a:off x="-6131428" y="-1868285"/>
            <a:ext cx="11165037" cy="0"/>
          </a:xfrm>
          <a:prstGeom prst="line">
            <a:avLst/>
          </a:prstGeom>
          <a:ln w="952500" cap="rnd">
            <a:solidFill>
              <a:srgbClr val="FFFFFF">
                <a:alpha val="43922"/>
              </a:srgbClr>
            </a:solidFill>
            <a:prstDash val="solid"/>
            <a:headEnd type="none" w="sm" len="sm"/>
            <a:tailEnd type="none" w="sm" len="sm"/>
          </a:ln>
        </p:spPr>
      </p:sp>
      <p:sp>
        <p:nvSpPr>
          <p:cNvPr id="9" name="AutoShape 9"/>
          <p:cNvSpPr/>
          <p:nvPr/>
        </p:nvSpPr>
        <p:spPr>
          <a:xfrm rot="1528678">
            <a:off x="-8248334" y="-1868285"/>
            <a:ext cx="11165037" cy="0"/>
          </a:xfrm>
          <a:prstGeom prst="line">
            <a:avLst/>
          </a:prstGeom>
          <a:ln w="952500" cap="rnd">
            <a:solidFill>
              <a:srgbClr val="FFFFFF">
                <a:alpha val="45882"/>
              </a:srgbClr>
            </a:solidFill>
            <a:prstDash val="solid"/>
            <a:headEnd type="none" w="sm" len="sm"/>
            <a:tailEnd type="none" w="sm" len="sm"/>
          </a:ln>
        </p:spPr>
      </p:sp>
      <p:sp>
        <p:nvSpPr>
          <p:cNvPr id="10" name="AutoShape 10"/>
          <p:cNvSpPr/>
          <p:nvPr/>
        </p:nvSpPr>
        <p:spPr>
          <a:xfrm rot="1528678">
            <a:off x="-7192557" y="-1868285"/>
            <a:ext cx="11165037" cy="0"/>
          </a:xfrm>
          <a:prstGeom prst="line">
            <a:avLst/>
          </a:prstGeom>
          <a:ln w="952500" cap="rnd">
            <a:solidFill>
              <a:srgbClr val="FFFFFF">
                <a:alpha val="49804"/>
              </a:srgbClr>
            </a:solidFill>
            <a:prstDash val="solid"/>
            <a:headEnd type="none" w="sm" len="sm"/>
            <a:tailEnd type="none" w="sm" len="sm"/>
          </a:ln>
        </p:spPr>
      </p:sp>
      <p:sp>
        <p:nvSpPr>
          <p:cNvPr id="11" name="TextBox 11"/>
          <p:cNvSpPr txBox="1"/>
          <p:nvPr/>
        </p:nvSpPr>
        <p:spPr>
          <a:xfrm>
            <a:off x="566337" y="2549816"/>
            <a:ext cx="8577663" cy="5638930"/>
          </a:xfrm>
          <a:prstGeom prst="rect">
            <a:avLst/>
          </a:prstGeom>
        </p:spPr>
        <p:txBody>
          <a:bodyPr lIns="0" tIns="0" rIns="0" bIns="0" rtlCol="0" anchor="t">
            <a:spAutoFit/>
          </a:bodyPr>
          <a:lstStyle/>
          <a:p>
            <a:pPr algn="just">
              <a:lnSpc>
                <a:spcPts val="5592"/>
              </a:lnSpc>
            </a:pPr>
            <a:endParaRPr/>
          </a:p>
          <a:p>
            <a:pPr algn="just">
              <a:lnSpc>
                <a:spcPts val="4892"/>
              </a:lnSpc>
            </a:pPr>
            <a:r>
              <a:rPr lang="en-US" sz="3494">
                <a:solidFill>
                  <a:srgbClr val="FFFFFF"/>
                </a:solidFill>
                <a:latin typeface="DM Sans"/>
              </a:rPr>
              <a:t>The forging process uses a hammer or press that is essentially a mechanized version of the hammers used by ancient blacksmiths. The metal is hammered against a surface that serves as an anvil. It can be hammered repeatedly so as to form complex shapes. This can be used as an alternative to the drawing process.</a:t>
            </a:r>
          </a:p>
        </p:txBody>
      </p:sp>
      <p:sp>
        <p:nvSpPr>
          <p:cNvPr id="12" name="TextBox 12"/>
          <p:cNvSpPr txBox="1"/>
          <p:nvPr/>
        </p:nvSpPr>
        <p:spPr>
          <a:xfrm>
            <a:off x="566337" y="1851549"/>
            <a:ext cx="4701026" cy="1062893"/>
          </a:xfrm>
          <a:prstGeom prst="rect">
            <a:avLst/>
          </a:prstGeom>
        </p:spPr>
        <p:txBody>
          <a:bodyPr lIns="0" tIns="0" rIns="0" bIns="0" rtlCol="0" anchor="t">
            <a:spAutoFit/>
          </a:bodyPr>
          <a:lstStyle/>
          <a:p>
            <a:pPr>
              <a:lnSpc>
                <a:spcPts val="8184"/>
              </a:lnSpc>
              <a:spcBef>
                <a:spcPct val="0"/>
              </a:spcBef>
            </a:pPr>
            <a:r>
              <a:rPr lang="en-US" sz="7794">
                <a:solidFill>
                  <a:srgbClr val="FFFFFF"/>
                </a:solidFill>
                <a:latin typeface="DM Sans Bold"/>
              </a:rPr>
              <a:t>FORGING</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4F4F"/>
        </a:solidFill>
        <a:effectLst/>
      </p:bgPr>
    </p:bg>
    <p:spTree>
      <p:nvGrpSpPr>
        <p:cNvPr id="1" name=""/>
        <p:cNvGrpSpPr/>
        <p:nvPr/>
      </p:nvGrpSpPr>
      <p:grpSpPr>
        <a:xfrm>
          <a:off x="0" y="0"/>
          <a:ext cx="0" cy="0"/>
          <a:chOff x="0" y="0"/>
          <a:chExt cx="0" cy="0"/>
        </a:xfrm>
      </p:grpSpPr>
      <p:grpSp>
        <p:nvGrpSpPr>
          <p:cNvPr id="2" name="Group 2"/>
          <p:cNvGrpSpPr/>
          <p:nvPr/>
        </p:nvGrpSpPr>
        <p:grpSpPr>
          <a:xfrm>
            <a:off x="-511003" y="2314575"/>
            <a:ext cx="21184775" cy="5657850"/>
            <a:chOff x="0" y="0"/>
            <a:chExt cx="7166208" cy="1913890"/>
          </a:xfrm>
        </p:grpSpPr>
        <p:sp>
          <p:nvSpPr>
            <p:cNvPr id="3" name="Freeform 3"/>
            <p:cNvSpPr/>
            <p:nvPr/>
          </p:nvSpPr>
          <p:spPr>
            <a:xfrm>
              <a:off x="0" y="0"/>
              <a:ext cx="7166208" cy="1913890"/>
            </a:xfrm>
            <a:custGeom>
              <a:avLst/>
              <a:gdLst/>
              <a:ahLst/>
              <a:cxnLst/>
              <a:rect l="l" t="t" r="r" b="b"/>
              <a:pathLst>
                <a:path w="7166208" h="1913890">
                  <a:moveTo>
                    <a:pt x="0" y="0"/>
                  </a:moveTo>
                  <a:lnTo>
                    <a:pt x="7166208" y="0"/>
                  </a:lnTo>
                  <a:lnTo>
                    <a:pt x="7166208" y="1913890"/>
                  </a:lnTo>
                  <a:lnTo>
                    <a:pt x="0" y="1913890"/>
                  </a:lnTo>
                  <a:close/>
                </a:path>
              </a:pathLst>
            </a:custGeom>
            <a:solidFill>
              <a:srgbClr val="FFFFFF"/>
            </a:solidFill>
          </p:spPr>
        </p:sp>
      </p:grpSp>
      <p:sp>
        <p:nvSpPr>
          <p:cNvPr id="4" name="TextBox 4"/>
          <p:cNvSpPr txBox="1"/>
          <p:nvPr/>
        </p:nvSpPr>
        <p:spPr>
          <a:xfrm>
            <a:off x="1397986" y="3518584"/>
            <a:ext cx="15492028" cy="3379373"/>
          </a:xfrm>
          <a:prstGeom prst="rect">
            <a:avLst/>
          </a:prstGeom>
        </p:spPr>
        <p:txBody>
          <a:bodyPr lIns="0" tIns="0" rIns="0" bIns="0" rtlCol="0" anchor="t">
            <a:spAutoFit/>
          </a:bodyPr>
          <a:lstStyle/>
          <a:p>
            <a:pPr algn="ctr">
              <a:lnSpc>
                <a:spcPts val="8814"/>
              </a:lnSpc>
            </a:pPr>
            <a:r>
              <a:rPr lang="en-US" sz="8394">
                <a:solidFill>
                  <a:srgbClr val="000000"/>
                </a:solidFill>
                <a:latin typeface="DM Sans Bold"/>
              </a:rPr>
              <a:t> 3D DESIGN OF CAR BODY </a:t>
            </a:r>
          </a:p>
          <a:p>
            <a:pPr algn="ctr">
              <a:lnSpc>
                <a:spcPts val="8814"/>
              </a:lnSpc>
              <a:spcBef>
                <a:spcPct val="0"/>
              </a:spcBef>
            </a:pPr>
            <a:r>
              <a:rPr lang="en-US" sz="8394">
                <a:solidFill>
                  <a:srgbClr val="000000"/>
                </a:solidFill>
                <a:latin typeface="DM Sans Bold"/>
              </a:rPr>
              <a:t> DESIGNED BY US IN           SOLID WORKS</a:t>
            </a:r>
          </a:p>
        </p:txBody>
      </p:sp>
      <p:sp>
        <p:nvSpPr>
          <p:cNvPr id="5" name="AutoShape 5"/>
          <p:cNvSpPr/>
          <p:nvPr/>
        </p:nvSpPr>
        <p:spPr>
          <a:xfrm>
            <a:off x="-511003" y="2314574"/>
            <a:ext cx="20364727" cy="0"/>
          </a:xfrm>
          <a:prstGeom prst="line">
            <a:avLst/>
          </a:prstGeom>
          <a:ln w="47625" cap="rnd">
            <a:solidFill>
              <a:srgbClr val="000000"/>
            </a:solidFill>
            <a:prstDash val="solid"/>
            <a:headEnd type="none" w="sm" len="sm"/>
            <a:tailEnd type="none" w="sm" len="sm"/>
          </a:ln>
        </p:spPr>
      </p:sp>
      <p:sp>
        <p:nvSpPr>
          <p:cNvPr id="6" name="AutoShape 6"/>
          <p:cNvSpPr/>
          <p:nvPr/>
        </p:nvSpPr>
        <p:spPr>
          <a:xfrm>
            <a:off x="-685800" y="7972425"/>
            <a:ext cx="20364727" cy="0"/>
          </a:xfrm>
          <a:prstGeom prst="line">
            <a:avLst/>
          </a:prstGeom>
          <a:ln w="47625" cap="rnd">
            <a:solidFill>
              <a:srgbClr val="000000"/>
            </a:solidFill>
            <a:prstDash val="solid"/>
            <a:headEnd type="none" w="sm" len="sm"/>
            <a:tailEnd type="none" w="sm" len="sm"/>
          </a:ln>
        </p:spPr>
      </p:sp>
      <p:sp>
        <p:nvSpPr>
          <p:cNvPr id="7" name="AutoShape 7"/>
          <p:cNvSpPr/>
          <p:nvPr/>
        </p:nvSpPr>
        <p:spPr>
          <a:xfrm>
            <a:off x="16890014" y="9854679"/>
            <a:ext cx="942790" cy="0"/>
          </a:xfrm>
          <a:prstGeom prst="line">
            <a:avLst/>
          </a:prstGeom>
          <a:ln w="47625" cap="rnd">
            <a:solidFill>
              <a:srgbClr val="000000"/>
            </a:solidFill>
            <a:prstDash val="solid"/>
            <a:headEnd type="none" w="sm" len="sm"/>
            <a:tailEnd type="triangle" w="lg" len="med"/>
          </a:ln>
        </p:spPr>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391182" y="449801"/>
            <a:ext cx="17505636" cy="9387397"/>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4F4F"/>
        </a:solidFill>
        <a:effectLst/>
      </p:bgPr>
    </p:bg>
    <p:spTree>
      <p:nvGrpSpPr>
        <p:cNvPr id="1" name=""/>
        <p:cNvGrpSpPr/>
        <p:nvPr/>
      </p:nvGrpSpPr>
      <p:grpSpPr>
        <a:xfrm>
          <a:off x="0" y="0"/>
          <a:ext cx="0" cy="0"/>
          <a:chOff x="0" y="0"/>
          <a:chExt cx="0" cy="0"/>
        </a:xfrm>
      </p:grpSpPr>
      <p:sp>
        <p:nvSpPr>
          <p:cNvPr id="2" name="TextBox 2"/>
          <p:cNvSpPr txBox="1"/>
          <p:nvPr/>
        </p:nvSpPr>
        <p:spPr>
          <a:xfrm>
            <a:off x="1541267" y="524080"/>
            <a:ext cx="14666929" cy="6457950"/>
          </a:xfrm>
          <a:prstGeom prst="rect">
            <a:avLst/>
          </a:prstGeom>
        </p:spPr>
        <p:txBody>
          <a:bodyPr lIns="0" tIns="0" rIns="0" bIns="0" rtlCol="0" anchor="t">
            <a:spAutoFit/>
          </a:bodyPr>
          <a:lstStyle/>
          <a:p>
            <a:pPr>
              <a:lnSpc>
                <a:spcPts val="12600"/>
              </a:lnSpc>
            </a:pPr>
            <a:r>
              <a:rPr lang="en-US" sz="12000" dirty="0">
                <a:solidFill>
                  <a:srgbClr val="FFFFFF"/>
                </a:solidFill>
                <a:latin typeface="DM Sans Bold"/>
              </a:rPr>
              <a:t>INNOVATIVE CAR DESIGN</a:t>
            </a:r>
          </a:p>
          <a:p>
            <a:pPr>
              <a:lnSpc>
                <a:spcPts val="12600"/>
              </a:lnSpc>
            </a:pPr>
            <a:endParaRPr lang="en-US" sz="12000" dirty="0">
              <a:solidFill>
                <a:srgbClr val="FFFFFF"/>
              </a:solidFill>
              <a:latin typeface="DM Sans Bold"/>
            </a:endParaRPr>
          </a:p>
          <a:p>
            <a:pPr>
              <a:lnSpc>
                <a:spcPts val="12600"/>
              </a:lnSpc>
            </a:pPr>
            <a:endParaRPr lang="en-US" sz="12000" dirty="0">
              <a:solidFill>
                <a:srgbClr val="FFFFFF"/>
              </a:solidFill>
              <a:latin typeface="DM Sans Bold"/>
            </a:endParaRPr>
          </a:p>
        </p:txBody>
      </p:sp>
      <p:pic>
        <p:nvPicPr>
          <p:cNvPr id="3" name="Picture 3"/>
          <p:cNvPicPr>
            <a:picLocks noChangeAspect="1"/>
          </p:cNvPicPr>
          <p:nvPr/>
        </p:nvPicPr>
        <p:blipFill>
          <a:blip r:embed="rId2"/>
          <a:srcRect t="29968" b="14929"/>
          <a:stretch>
            <a:fillRect/>
          </a:stretch>
        </p:blipFill>
        <p:spPr>
          <a:xfrm>
            <a:off x="-1538270" y="4279619"/>
            <a:ext cx="20506707" cy="6356048"/>
          </a:xfrm>
          <a:prstGeom prst="rect">
            <a:avLst/>
          </a:prstGeom>
        </p:spPr>
      </p:pic>
      <p:cxnSp>
        <p:nvCxnSpPr>
          <p:cNvPr id="4" name="Straight Connector 3">
            <a:extLst>
              <a:ext uri="{FF2B5EF4-FFF2-40B4-BE49-F238E27FC236}">
                <a16:creationId xmlns:a16="http://schemas.microsoft.com/office/drawing/2014/main" id="{6A584C6E-E5D7-F843-BE5F-C0C60346DF2D}"/>
              </a:ext>
            </a:extLst>
          </p:cNvPr>
          <p:cNvCxnSpPr>
            <a:cxnSpLocks/>
          </p:cNvCxnSpPr>
          <p:nvPr/>
        </p:nvCxnSpPr>
        <p:spPr>
          <a:xfrm>
            <a:off x="1600200" y="3848100"/>
            <a:ext cx="4935733" cy="0"/>
          </a:xfrm>
          <a:prstGeom prst="line">
            <a:avLst/>
          </a:prstGeom>
          <a:ln w="177800">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135642" y="1066817"/>
            <a:ext cx="6420838" cy="2503170"/>
          </a:xfrm>
          <a:prstGeom prst="rect">
            <a:avLst/>
          </a:prstGeom>
        </p:spPr>
        <p:txBody>
          <a:bodyPr lIns="0" tIns="0" rIns="0" bIns="0" rtlCol="0" anchor="t">
            <a:spAutoFit/>
          </a:bodyPr>
          <a:lstStyle/>
          <a:p>
            <a:pPr>
              <a:lnSpc>
                <a:spcPts val="10080"/>
              </a:lnSpc>
            </a:pPr>
            <a:r>
              <a:rPr lang="en-US" sz="7200" dirty="0">
                <a:solidFill>
                  <a:srgbClr val="FF4F4F"/>
                </a:solidFill>
                <a:latin typeface="DM Sans Bold"/>
              </a:rPr>
              <a:t>Tesla</a:t>
            </a:r>
          </a:p>
          <a:p>
            <a:pPr>
              <a:lnSpc>
                <a:spcPts val="10080"/>
              </a:lnSpc>
            </a:pPr>
            <a:r>
              <a:rPr lang="en-US" sz="7200" dirty="0" err="1">
                <a:solidFill>
                  <a:srgbClr val="FF4F4F"/>
                </a:solidFill>
                <a:latin typeface="DM Sans Bold"/>
              </a:rPr>
              <a:t>Cybertruck</a:t>
            </a:r>
            <a:r>
              <a:rPr lang="en-US" sz="7200" dirty="0">
                <a:solidFill>
                  <a:srgbClr val="FF4F4F"/>
                </a:solidFill>
                <a:latin typeface="DM Sans Bold"/>
              </a:rPr>
              <a:t> </a:t>
            </a:r>
          </a:p>
        </p:txBody>
      </p:sp>
      <p:grpSp>
        <p:nvGrpSpPr>
          <p:cNvPr id="3" name="Group 3"/>
          <p:cNvGrpSpPr>
            <a:grpSpLocks noChangeAspect="1"/>
          </p:cNvGrpSpPr>
          <p:nvPr/>
        </p:nvGrpSpPr>
        <p:grpSpPr>
          <a:xfrm>
            <a:off x="806030" y="1499318"/>
            <a:ext cx="3823476" cy="7288364"/>
            <a:chOff x="0" y="0"/>
            <a:chExt cx="3331210" cy="6350000"/>
          </a:xfrm>
        </p:grpSpPr>
        <p:sp>
          <p:nvSpPr>
            <p:cNvPr id="4" name="Freeform 4"/>
            <p:cNvSpPr/>
            <p:nvPr/>
          </p:nvSpPr>
          <p:spPr>
            <a:xfrm>
              <a:off x="0" y="0"/>
              <a:ext cx="3331210" cy="6350000"/>
            </a:xfrm>
            <a:custGeom>
              <a:avLst/>
              <a:gdLst/>
              <a:ahLst/>
              <a:cxnLst/>
              <a:rect l="l" t="t" r="r" b="b"/>
              <a:pathLst>
                <a:path w="3331210" h="6350000">
                  <a:moveTo>
                    <a:pt x="3192780" y="0"/>
                  </a:moveTo>
                  <a:lnTo>
                    <a:pt x="138430" y="0"/>
                  </a:lnTo>
                  <a:cubicBezTo>
                    <a:pt x="62230" y="0"/>
                    <a:pt x="0" y="63500"/>
                    <a:pt x="0" y="140970"/>
                  </a:cubicBezTo>
                  <a:lnTo>
                    <a:pt x="0" y="6209030"/>
                  </a:lnTo>
                  <a:cubicBezTo>
                    <a:pt x="0" y="6286500"/>
                    <a:pt x="62230" y="6350000"/>
                    <a:pt x="138430" y="6350000"/>
                  </a:cubicBezTo>
                  <a:lnTo>
                    <a:pt x="3192780" y="6350000"/>
                  </a:lnTo>
                  <a:cubicBezTo>
                    <a:pt x="3268980" y="6350000"/>
                    <a:pt x="3331210" y="6286500"/>
                    <a:pt x="3331210" y="6209030"/>
                  </a:cubicBezTo>
                  <a:lnTo>
                    <a:pt x="3331210" y="140970"/>
                  </a:lnTo>
                  <a:cubicBezTo>
                    <a:pt x="3331210" y="63500"/>
                    <a:pt x="3268980" y="0"/>
                    <a:pt x="3192780" y="0"/>
                  </a:cubicBezTo>
                  <a:close/>
                </a:path>
              </a:pathLst>
            </a:custGeom>
            <a:blipFill>
              <a:blip r:embed="rId3"/>
              <a:stretch>
                <a:fillRect l="-42317" r="-42317"/>
              </a:stretch>
            </a:blipFill>
          </p:spPr>
        </p:sp>
      </p:grpSp>
      <p:grpSp>
        <p:nvGrpSpPr>
          <p:cNvPr id="7" name="Group 7"/>
          <p:cNvGrpSpPr/>
          <p:nvPr/>
        </p:nvGrpSpPr>
        <p:grpSpPr>
          <a:xfrm>
            <a:off x="10034956" y="2453171"/>
            <a:ext cx="6591719" cy="4574010"/>
            <a:chOff x="0" y="0"/>
            <a:chExt cx="8788959" cy="6098680"/>
          </a:xfrm>
        </p:grpSpPr>
        <p:sp>
          <p:nvSpPr>
            <p:cNvPr id="8" name="TextBox 8"/>
            <p:cNvSpPr txBox="1"/>
            <p:nvPr/>
          </p:nvSpPr>
          <p:spPr>
            <a:xfrm>
              <a:off x="203966" y="4141727"/>
              <a:ext cx="8584993" cy="622723"/>
            </a:xfrm>
            <a:prstGeom prst="rect">
              <a:avLst/>
            </a:prstGeom>
          </p:spPr>
          <p:txBody>
            <a:bodyPr lIns="0" tIns="0" rIns="0" bIns="0" rtlCol="0" anchor="t">
              <a:spAutoFit/>
            </a:bodyPr>
            <a:lstStyle/>
            <a:p>
              <a:pPr>
                <a:lnSpc>
                  <a:spcPts val="3919"/>
                </a:lnSpc>
              </a:pPr>
              <a:endParaRPr/>
            </a:p>
          </p:txBody>
        </p:sp>
        <p:sp>
          <p:nvSpPr>
            <p:cNvPr id="9" name="TextBox 9"/>
            <p:cNvSpPr txBox="1"/>
            <p:nvPr/>
          </p:nvSpPr>
          <p:spPr>
            <a:xfrm>
              <a:off x="139204" y="5475956"/>
              <a:ext cx="8625878" cy="622723"/>
            </a:xfrm>
            <a:prstGeom prst="rect">
              <a:avLst/>
            </a:prstGeom>
          </p:spPr>
          <p:txBody>
            <a:bodyPr lIns="0" tIns="0" rIns="0" bIns="0" rtlCol="0" anchor="t">
              <a:spAutoFit/>
            </a:bodyPr>
            <a:lstStyle/>
            <a:p>
              <a:pPr>
                <a:lnSpc>
                  <a:spcPts val="3919"/>
                </a:lnSpc>
              </a:pPr>
              <a:endParaRPr/>
            </a:p>
          </p:txBody>
        </p:sp>
      </p:grpSp>
      <p:sp>
        <p:nvSpPr>
          <p:cNvPr id="10" name="TextBox 10"/>
          <p:cNvSpPr txBox="1"/>
          <p:nvPr/>
        </p:nvSpPr>
        <p:spPr>
          <a:xfrm>
            <a:off x="10139359" y="3732314"/>
            <a:ext cx="7779153" cy="6143574"/>
          </a:xfrm>
          <a:prstGeom prst="rect">
            <a:avLst/>
          </a:prstGeom>
        </p:spPr>
        <p:txBody>
          <a:bodyPr lIns="0" tIns="0" rIns="0" bIns="0" rtlCol="0" anchor="t">
            <a:spAutoFit/>
          </a:bodyPr>
          <a:lstStyle/>
          <a:p>
            <a:pPr algn="just">
              <a:lnSpc>
                <a:spcPts val="3230"/>
              </a:lnSpc>
              <a:spcBef>
                <a:spcPct val="0"/>
              </a:spcBef>
            </a:pPr>
            <a:r>
              <a:rPr lang="en-US" sz="2504" dirty="0">
                <a:solidFill>
                  <a:srgbClr val="000000"/>
                </a:solidFill>
                <a:latin typeface="DM Sans"/>
              </a:rPr>
              <a:t>In modern day automobile market, we have many innovative design as development of science leads to revolutionary new car body . for example Elon musk Tesla launch Cyber truck, an electric powered car which is going to attract many customers in modern days.</a:t>
            </a:r>
          </a:p>
          <a:p>
            <a:pPr algn="just">
              <a:lnSpc>
                <a:spcPts val="3230"/>
              </a:lnSpc>
              <a:spcBef>
                <a:spcPct val="0"/>
              </a:spcBef>
            </a:pPr>
            <a:r>
              <a:rPr lang="en-US" sz="2504" dirty="0">
                <a:solidFill>
                  <a:srgbClr val="000000"/>
                </a:solidFill>
                <a:latin typeface="DM Sans"/>
              </a:rPr>
              <a:t>1. It consists of unbreakable glass </a:t>
            </a:r>
          </a:p>
          <a:p>
            <a:pPr algn="just">
              <a:lnSpc>
                <a:spcPts val="3230"/>
              </a:lnSpc>
              <a:spcBef>
                <a:spcPct val="0"/>
              </a:spcBef>
            </a:pPr>
            <a:r>
              <a:rPr lang="en-US" sz="2504" dirty="0">
                <a:solidFill>
                  <a:srgbClr val="000000"/>
                </a:solidFill>
                <a:latin typeface="DM Sans"/>
              </a:rPr>
              <a:t>2. Autopilot standard are added</a:t>
            </a:r>
          </a:p>
          <a:p>
            <a:pPr algn="just">
              <a:lnSpc>
                <a:spcPts val="3230"/>
              </a:lnSpc>
              <a:spcBef>
                <a:spcPct val="0"/>
              </a:spcBef>
            </a:pPr>
            <a:endParaRPr lang="en-US" sz="2504" dirty="0">
              <a:solidFill>
                <a:srgbClr val="000000"/>
              </a:solidFill>
              <a:latin typeface="DM Sans"/>
            </a:endParaRPr>
          </a:p>
          <a:p>
            <a:pPr algn="just">
              <a:lnSpc>
                <a:spcPts val="3230"/>
              </a:lnSpc>
              <a:spcBef>
                <a:spcPct val="0"/>
              </a:spcBef>
            </a:pPr>
            <a:r>
              <a:rPr lang="en-US" sz="2504" dirty="0">
                <a:solidFill>
                  <a:srgbClr val="000000"/>
                </a:solidFill>
                <a:latin typeface="DM Sans"/>
              </a:rPr>
              <a:t>Cyber truck is built with ultra durable and hard 30X Cold – Rolled Stainless steel structural with a speed of 0-60 mph.</a:t>
            </a:r>
          </a:p>
          <a:p>
            <a:pPr algn="just">
              <a:lnSpc>
                <a:spcPts val="3230"/>
              </a:lnSpc>
              <a:spcBef>
                <a:spcPct val="0"/>
              </a:spcBef>
            </a:pPr>
            <a:endParaRPr lang="en-US" sz="2504" dirty="0">
              <a:solidFill>
                <a:srgbClr val="000000"/>
              </a:solidFill>
              <a:latin typeface="DM Sans"/>
            </a:endParaRPr>
          </a:p>
          <a:p>
            <a:pPr algn="just">
              <a:lnSpc>
                <a:spcPts val="3230"/>
              </a:lnSpc>
              <a:spcBef>
                <a:spcPct val="0"/>
              </a:spcBef>
            </a:pPr>
            <a:r>
              <a:rPr lang="en-US" sz="2504" dirty="0">
                <a:solidFill>
                  <a:srgbClr val="000000"/>
                </a:solidFill>
                <a:latin typeface="DM Sans"/>
              </a:rPr>
              <a:t>There is no doubt Cyber truck is a futuristic mobile.</a:t>
            </a:r>
          </a:p>
          <a:p>
            <a:pPr algn="just">
              <a:lnSpc>
                <a:spcPts val="3230"/>
              </a:lnSpc>
              <a:spcBef>
                <a:spcPct val="0"/>
              </a:spcBef>
            </a:pPr>
            <a:endParaRPr lang="en-US" sz="2504" dirty="0">
              <a:solidFill>
                <a:srgbClr val="000000"/>
              </a:solidFill>
              <a:latin typeface="DM Sans"/>
            </a:endParaRPr>
          </a:p>
        </p:txBody>
      </p:sp>
      <p:pic>
        <p:nvPicPr>
          <p:cNvPr id="11" name="Picture 10">
            <a:extLst>
              <a:ext uri="{FF2B5EF4-FFF2-40B4-BE49-F238E27FC236}">
                <a16:creationId xmlns:a16="http://schemas.microsoft.com/office/drawing/2014/main" id="{FBB0197E-AF1C-F941-8E1C-CEA579C97551}"/>
              </a:ext>
            </a:extLst>
          </p:cNvPr>
          <p:cNvPicPr/>
          <p:nvPr/>
        </p:nvPicPr>
        <p:blipFill>
          <a:blip r:embed="rId4">
            <a:extLst>
              <a:ext uri="{28A0092B-C50C-407E-A947-70E740481C1C}">
                <a14:useLocalDpi xmlns:a14="http://schemas.microsoft.com/office/drawing/2010/main" val="0"/>
              </a:ext>
            </a:extLst>
          </a:blip>
          <a:stretch>
            <a:fillRect/>
          </a:stretch>
        </p:blipFill>
        <p:spPr>
          <a:xfrm rot="16200000">
            <a:off x="3581692" y="2903033"/>
            <a:ext cx="7181971" cy="4480934"/>
          </a:xfrm>
          <a:prstGeom prst="rect">
            <a:avLst/>
          </a:prstGeom>
          <a:ln>
            <a:noFill/>
          </a:ln>
          <a:effectLst>
            <a:outerShdw blurRad="190500" algn="tl" rotWithShape="0">
              <a:srgbClr val="000000">
                <a:alpha val="70000"/>
              </a:srgbClr>
            </a:outerShdw>
          </a:effectLst>
        </p:spPr>
      </p:pic>
      <p:sp>
        <p:nvSpPr>
          <p:cNvPr id="12" name="Rectangle 11">
            <a:extLst>
              <a:ext uri="{FF2B5EF4-FFF2-40B4-BE49-F238E27FC236}">
                <a16:creationId xmlns:a16="http://schemas.microsoft.com/office/drawing/2014/main" id="{6ECD5663-76EB-7A4A-8325-E62407A01BA7}"/>
              </a:ext>
            </a:extLst>
          </p:cNvPr>
          <p:cNvSpPr/>
          <p:nvPr/>
        </p:nvSpPr>
        <p:spPr>
          <a:xfrm>
            <a:off x="10018554" y="2318648"/>
            <a:ext cx="5334000" cy="1408214"/>
          </a:xfrm>
          <a:prstGeom prst="rect">
            <a:avLst/>
          </a:prstGeom>
          <a:noFill/>
          <a:ln w="92075">
            <a:solidFill>
              <a:srgbClr val="FF4F4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51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2498493">
            <a:off x="-3873538" y="4713217"/>
            <a:ext cx="6635507" cy="7865364"/>
          </a:xfrm>
          <a:prstGeom prst="rect">
            <a:avLst/>
          </a:prstGeom>
        </p:spPr>
      </p:pic>
      <p:grpSp>
        <p:nvGrpSpPr>
          <p:cNvPr id="3" name="Group 3"/>
          <p:cNvGrpSpPr/>
          <p:nvPr/>
        </p:nvGrpSpPr>
        <p:grpSpPr>
          <a:xfrm>
            <a:off x="8783468" y="216380"/>
            <a:ext cx="9168708" cy="9854240"/>
            <a:chOff x="0" y="0"/>
            <a:chExt cx="21861124" cy="23495651"/>
          </a:xfrm>
        </p:grpSpPr>
        <p:sp>
          <p:nvSpPr>
            <p:cNvPr id="4" name="Freeform 4"/>
            <p:cNvSpPr/>
            <p:nvPr/>
          </p:nvSpPr>
          <p:spPr>
            <a:xfrm>
              <a:off x="0" y="0"/>
              <a:ext cx="21861125" cy="23495651"/>
            </a:xfrm>
            <a:custGeom>
              <a:avLst/>
              <a:gdLst/>
              <a:ahLst/>
              <a:cxnLst/>
              <a:rect l="l" t="t" r="r" b="b"/>
              <a:pathLst>
                <a:path w="21861125" h="23495651">
                  <a:moveTo>
                    <a:pt x="21556325" y="0"/>
                  </a:moveTo>
                  <a:lnTo>
                    <a:pt x="304800" y="0"/>
                  </a:lnTo>
                  <a:cubicBezTo>
                    <a:pt x="135890" y="0"/>
                    <a:pt x="0" y="135890"/>
                    <a:pt x="0" y="304800"/>
                  </a:cubicBezTo>
                  <a:lnTo>
                    <a:pt x="0" y="23190851"/>
                  </a:lnTo>
                  <a:cubicBezTo>
                    <a:pt x="0" y="23359760"/>
                    <a:pt x="135890" y="23495651"/>
                    <a:pt x="304800" y="23495651"/>
                  </a:cubicBezTo>
                  <a:lnTo>
                    <a:pt x="21556325" y="23495651"/>
                  </a:lnTo>
                  <a:cubicBezTo>
                    <a:pt x="21725234" y="23495651"/>
                    <a:pt x="21861125" y="23359760"/>
                    <a:pt x="21861125" y="23190851"/>
                  </a:cubicBezTo>
                  <a:lnTo>
                    <a:pt x="21861125" y="304800"/>
                  </a:lnTo>
                  <a:cubicBezTo>
                    <a:pt x="21861125" y="135890"/>
                    <a:pt x="21725234" y="0"/>
                    <a:pt x="21556325" y="0"/>
                  </a:cubicBezTo>
                  <a:close/>
                </a:path>
              </a:pathLst>
            </a:custGeom>
            <a:solidFill>
              <a:srgbClr val="FF4F4F">
                <a:alpha val="19608"/>
              </a:srgbClr>
            </a:solidFill>
          </p:spPr>
        </p:sp>
      </p:grpSp>
      <p:pic>
        <p:nvPicPr>
          <p:cNvPr id="5" name="Picture 5"/>
          <p:cNvPicPr>
            <a:picLocks noChangeAspect="1"/>
          </p:cNvPicPr>
          <p:nvPr/>
        </p:nvPicPr>
        <p:blipFill>
          <a:blip r:embed="rId4"/>
          <a:srcRect l="13293" r="13293"/>
          <a:stretch>
            <a:fillRect/>
          </a:stretch>
        </p:blipFill>
        <p:spPr>
          <a:xfrm>
            <a:off x="-3806207" y="0"/>
            <a:ext cx="12344400" cy="11210000"/>
          </a:xfrm>
          <a:prstGeom prst="rect">
            <a:avLst/>
          </a:prstGeom>
        </p:spPr>
      </p:pic>
      <p:sp>
        <p:nvSpPr>
          <p:cNvPr id="6" name="TextBox 6"/>
          <p:cNvSpPr txBox="1"/>
          <p:nvPr/>
        </p:nvSpPr>
        <p:spPr>
          <a:xfrm>
            <a:off x="9349804" y="750560"/>
            <a:ext cx="7909496" cy="3959733"/>
          </a:xfrm>
          <a:prstGeom prst="rect">
            <a:avLst/>
          </a:prstGeom>
        </p:spPr>
        <p:txBody>
          <a:bodyPr lIns="0" tIns="0" rIns="0" bIns="0" rtlCol="0" anchor="t">
            <a:spAutoFit/>
          </a:bodyPr>
          <a:lstStyle/>
          <a:p>
            <a:pPr algn="just">
              <a:lnSpc>
                <a:spcPts val="2450"/>
              </a:lnSpc>
              <a:spcBef>
                <a:spcPct val="0"/>
              </a:spcBef>
            </a:pPr>
            <a:r>
              <a:rPr lang="en-US" sz="1899">
                <a:solidFill>
                  <a:srgbClr val="000000"/>
                </a:solidFill>
                <a:latin typeface="DM Sans"/>
              </a:rPr>
              <a:t>Cyber truck uses very hard metal to ensure proper shielding , material used is Ultra – Hard 30 X Cold – Rolled Stainless -steel structural.</a:t>
            </a:r>
          </a:p>
          <a:p>
            <a:pPr algn="just">
              <a:lnSpc>
                <a:spcPts val="2450"/>
              </a:lnSpc>
              <a:spcBef>
                <a:spcPct val="0"/>
              </a:spcBef>
            </a:pPr>
            <a:endParaRPr lang="en-US" sz="1899">
              <a:solidFill>
                <a:srgbClr val="000000"/>
              </a:solidFill>
              <a:latin typeface="DM Sans"/>
            </a:endParaRPr>
          </a:p>
          <a:p>
            <a:pPr algn="just">
              <a:lnSpc>
                <a:spcPts val="2450"/>
              </a:lnSpc>
              <a:spcBef>
                <a:spcPct val="0"/>
              </a:spcBef>
            </a:pPr>
            <a:r>
              <a:rPr lang="en-US" sz="1899">
                <a:solidFill>
                  <a:srgbClr val="000000"/>
                </a:solidFill>
                <a:latin typeface="DM Sans"/>
              </a:rPr>
              <a:t>The Tesla Cybertruck is so loaded that the car is almost a hidden box of hidden features.</a:t>
            </a:r>
          </a:p>
          <a:p>
            <a:pPr algn="just">
              <a:lnSpc>
                <a:spcPts val="2450"/>
              </a:lnSpc>
              <a:spcBef>
                <a:spcPct val="0"/>
              </a:spcBef>
            </a:pPr>
            <a:endParaRPr lang="en-US" sz="1899">
              <a:solidFill>
                <a:srgbClr val="000000"/>
              </a:solidFill>
              <a:latin typeface="DM Sans"/>
            </a:endParaRPr>
          </a:p>
          <a:p>
            <a:pPr algn="just">
              <a:lnSpc>
                <a:spcPts val="2450"/>
              </a:lnSpc>
              <a:spcBef>
                <a:spcPct val="0"/>
              </a:spcBef>
            </a:pPr>
            <a:r>
              <a:rPr lang="en-US" sz="1899">
                <a:solidFill>
                  <a:srgbClr val="000000"/>
                </a:solidFill>
                <a:latin typeface="DM Sans"/>
              </a:rPr>
              <a:t>2. The Tesla Cybertruck is fitted with three seats in the front, or center, which serves as a small jumping seat. As can be seen in the ride videos, this middle seat actually folds it into a large armchair. Interestingly, this armrest center has doubled as a warehouse. It also has three cups mounted directly on the back seat of the middle seat, and a switch holder (“junk cubby”) next to random knick knacks.</a:t>
            </a:r>
          </a:p>
          <a:p>
            <a:pPr algn="just">
              <a:lnSpc>
                <a:spcPts val="2450"/>
              </a:lnSpc>
              <a:spcBef>
                <a:spcPct val="0"/>
              </a:spcBef>
            </a:pPr>
            <a:endParaRPr lang="en-US" sz="1899">
              <a:solidFill>
                <a:srgbClr val="000000"/>
              </a:solidFill>
              <a:latin typeface="DM Sans"/>
            </a:endParaRPr>
          </a:p>
        </p:txBody>
      </p:sp>
      <p:sp>
        <p:nvSpPr>
          <p:cNvPr id="7" name="TextBox 7"/>
          <p:cNvSpPr txBox="1"/>
          <p:nvPr/>
        </p:nvSpPr>
        <p:spPr>
          <a:xfrm>
            <a:off x="9349804" y="3919051"/>
            <a:ext cx="7909496" cy="4417434"/>
          </a:xfrm>
          <a:prstGeom prst="rect">
            <a:avLst/>
          </a:prstGeom>
        </p:spPr>
        <p:txBody>
          <a:bodyPr lIns="0" tIns="0" rIns="0" bIns="0" rtlCol="0" anchor="t">
            <a:spAutoFit/>
          </a:bodyPr>
          <a:lstStyle/>
          <a:p>
            <a:pPr algn="just">
              <a:lnSpc>
                <a:spcPts val="2394"/>
              </a:lnSpc>
              <a:spcBef>
                <a:spcPct val="0"/>
              </a:spcBef>
            </a:pPr>
            <a:endParaRPr/>
          </a:p>
          <a:p>
            <a:pPr algn="just">
              <a:lnSpc>
                <a:spcPts val="2394"/>
              </a:lnSpc>
              <a:spcBef>
                <a:spcPct val="0"/>
              </a:spcBef>
            </a:pPr>
            <a:endParaRPr/>
          </a:p>
          <a:p>
            <a:pPr algn="just">
              <a:lnSpc>
                <a:spcPts val="2394"/>
              </a:lnSpc>
              <a:spcBef>
                <a:spcPct val="0"/>
              </a:spcBef>
            </a:pPr>
            <a:r>
              <a:rPr lang="en-US" sz="1856">
                <a:solidFill>
                  <a:srgbClr val="000000"/>
                </a:solidFill>
                <a:latin typeface="DM Sans"/>
              </a:rPr>
              <a:t>3. While its exterior has no future, is violent on the outside, the interior of Tesla Cybertruck is actually quite acceptable. As they get into the car, passengers are greeted by the interior of the cave and a large glass roof that will be a great option for those who like to camp in their car. The rear seats are also fitted with a light bulb inside the sides, which illuminates the back of the truck passengers. The lights are also white, offering an additional future, such as Tron on the outside of Cybertruck.</a:t>
            </a:r>
          </a:p>
          <a:p>
            <a:pPr algn="just">
              <a:lnSpc>
                <a:spcPts val="2394"/>
              </a:lnSpc>
              <a:spcBef>
                <a:spcPct val="0"/>
              </a:spcBef>
            </a:pPr>
            <a:endParaRPr lang="en-US" sz="1856">
              <a:solidFill>
                <a:srgbClr val="000000"/>
              </a:solidFill>
              <a:latin typeface="DM Sans"/>
            </a:endParaRPr>
          </a:p>
          <a:p>
            <a:pPr algn="just">
              <a:lnSpc>
                <a:spcPts val="2394"/>
              </a:lnSpc>
              <a:spcBef>
                <a:spcPct val="0"/>
              </a:spcBef>
            </a:pPr>
            <a:r>
              <a:rPr lang="en-US" sz="1856">
                <a:solidFill>
                  <a:srgbClr val="000000"/>
                </a:solidFill>
                <a:latin typeface="DM Sans"/>
              </a:rPr>
              <a:t>4. The Tesla Cybertruck has a large center armrest in the back that looks doubled as support for additional equipment. The electric-powered van already has a 6.5-meter bed, which is great, but for those who wish to pull the heaviest load, the armrest center can fold down and work as a pass of more than 6.5 meters.</a:t>
            </a:r>
          </a:p>
        </p:txBody>
      </p:sp>
      <p:sp>
        <p:nvSpPr>
          <p:cNvPr id="8" name="TextBox 8"/>
          <p:cNvSpPr txBox="1"/>
          <p:nvPr/>
        </p:nvSpPr>
        <p:spPr>
          <a:xfrm>
            <a:off x="9349804" y="8626849"/>
            <a:ext cx="7909496" cy="939477"/>
          </a:xfrm>
          <a:prstGeom prst="rect">
            <a:avLst/>
          </a:prstGeom>
        </p:spPr>
        <p:txBody>
          <a:bodyPr lIns="0" tIns="0" rIns="0" bIns="0" rtlCol="0" anchor="t">
            <a:spAutoFit/>
          </a:bodyPr>
          <a:lstStyle/>
          <a:p>
            <a:pPr algn="just">
              <a:lnSpc>
                <a:spcPts val="2544"/>
              </a:lnSpc>
              <a:spcBef>
                <a:spcPct val="0"/>
              </a:spcBef>
            </a:pPr>
            <a:r>
              <a:rPr lang="en-US" sz="1972">
                <a:solidFill>
                  <a:srgbClr val="000000"/>
                </a:solidFill>
                <a:latin typeface="DM Sans"/>
              </a:rPr>
              <a:t>5. Among Cybertruck's smartest features is its solar visor, which contrasts with the A-Pillar. </a:t>
            </a:r>
          </a:p>
          <a:p>
            <a:pPr algn="just">
              <a:lnSpc>
                <a:spcPts val="2544"/>
              </a:lnSpc>
              <a:spcBef>
                <a:spcPct val="0"/>
              </a:spcBef>
            </a:pPr>
            <a:r>
              <a:rPr lang="en-US" sz="1972">
                <a:solidFill>
                  <a:srgbClr val="000000"/>
                </a:solidFill>
                <a:latin typeface="DM Sans"/>
              </a:rPr>
              <a:t>This would be especially helpful when </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236268" y="3534858"/>
            <a:ext cx="11815464" cy="3012444"/>
            <a:chOff x="0" y="0"/>
            <a:chExt cx="15753952" cy="4016592"/>
          </a:xfrm>
        </p:grpSpPr>
        <p:sp>
          <p:nvSpPr>
            <p:cNvPr id="3" name="TextBox 3"/>
            <p:cNvSpPr txBox="1"/>
            <p:nvPr/>
          </p:nvSpPr>
          <p:spPr>
            <a:xfrm>
              <a:off x="0" y="-95250"/>
              <a:ext cx="15753952" cy="2522926"/>
            </a:xfrm>
            <a:prstGeom prst="rect">
              <a:avLst/>
            </a:prstGeom>
          </p:spPr>
          <p:txBody>
            <a:bodyPr lIns="0" tIns="0" rIns="0" bIns="0" rtlCol="0" anchor="t">
              <a:spAutoFit/>
            </a:bodyPr>
            <a:lstStyle/>
            <a:p>
              <a:pPr algn="ctr">
                <a:lnSpc>
                  <a:spcPts val="15480"/>
                </a:lnSpc>
              </a:pPr>
              <a:r>
                <a:rPr lang="en-US" sz="12000">
                  <a:solidFill>
                    <a:srgbClr val="FF4F4F"/>
                  </a:solidFill>
                  <a:latin typeface="DM Sans Bold"/>
                </a:rPr>
                <a:t>Welcome! </a:t>
              </a:r>
            </a:p>
          </p:txBody>
        </p:sp>
        <p:sp>
          <p:nvSpPr>
            <p:cNvPr id="4" name="TextBox 4"/>
            <p:cNvSpPr txBox="1"/>
            <p:nvPr/>
          </p:nvSpPr>
          <p:spPr>
            <a:xfrm>
              <a:off x="0" y="2840756"/>
              <a:ext cx="15753952" cy="1175837"/>
            </a:xfrm>
            <a:prstGeom prst="rect">
              <a:avLst/>
            </a:prstGeom>
          </p:spPr>
          <p:txBody>
            <a:bodyPr lIns="0" tIns="0" rIns="0" bIns="0" rtlCol="0" anchor="t">
              <a:spAutoFit/>
            </a:bodyPr>
            <a:lstStyle/>
            <a:p>
              <a:pPr algn="ctr">
                <a:lnSpc>
                  <a:spcPts val="7224"/>
                </a:lnSpc>
              </a:pPr>
              <a:r>
                <a:rPr lang="en-US" sz="5600">
                  <a:solidFill>
                    <a:srgbClr val="595959"/>
                  </a:solidFill>
                  <a:latin typeface="DM Sans"/>
                </a:rPr>
                <a:t>We’re glad to have you here.</a:t>
              </a:r>
            </a:p>
          </p:txBody>
        </p:sp>
      </p:grpSp>
      <p:pic>
        <p:nvPicPr>
          <p:cNvPr id="6" name="Picture 5">
            <a:extLst>
              <a:ext uri="{FF2B5EF4-FFF2-40B4-BE49-F238E27FC236}">
                <a16:creationId xmlns:a16="http://schemas.microsoft.com/office/drawing/2014/main" id="{14576307-6C95-5445-A95A-7B080AECF7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9200" y="-2569184"/>
            <a:ext cx="15849600" cy="1584960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rot="5400000">
            <a:off x="14321589" y="-2534044"/>
            <a:ext cx="6843691" cy="11010900"/>
          </a:xfrm>
          <a:prstGeom prst="rect">
            <a:avLst/>
          </a:prstGeom>
          <a:solidFill>
            <a:srgbClr val="595959">
              <a:alpha val="3922"/>
            </a:srgbClr>
          </a:solidFill>
        </p:spPr>
      </p:sp>
      <p:sp>
        <p:nvSpPr>
          <p:cNvPr id="3" name="AutoShape 3"/>
          <p:cNvSpPr/>
          <p:nvPr/>
        </p:nvSpPr>
        <p:spPr>
          <a:xfrm rot="-8295140">
            <a:off x="13773150" y="4366648"/>
            <a:ext cx="6972300" cy="11010900"/>
          </a:xfrm>
          <a:prstGeom prst="rect">
            <a:avLst/>
          </a:prstGeom>
          <a:solidFill>
            <a:srgbClr val="707070">
              <a:alpha val="27843"/>
            </a:srgbClr>
          </a:solidFill>
        </p:spPr>
      </p:sp>
      <p:pic>
        <p:nvPicPr>
          <p:cNvPr id="4" name="Picture 4"/>
          <p:cNvPicPr>
            <a:picLocks noChangeAspect="1"/>
          </p:cNvPicPr>
          <p:nvPr/>
        </p:nvPicPr>
        <p:blipFill>
          <a:blip r:embed="rId2"/>
          <a:srcRect l="1201" r="3477"/>
          <a:stretch>
            <a:fillRect/>
          </a:stretch>
        </p:blipFill>
        <p:spPr>
          <a:xfrm>
            <a:off x="-151139" y="3443309"/>
            <a:ext cx="12389124" cy="6843691"/>
          </a:xfrm>
          <a:prstGeom prst="rect">
            <a:avLst/>
          </a:prstGeom>
        </p:spPr>
      </p:pic>
      <p:sp>
        <p:nvSpPr>
          <p:cNvPr id="5" name="TextBox 5"/>
          <p:cNvSpPr txBox="1"/>
          <p:nvPr/>
        </p:nvSpPr>
        <p:spPr>
          <a:xfrm>
            <a:off x="12478339" y="282009"/>
            <a:ext cx="5520532" cy="3668649"/>
          </a:xfrm>
          <a:prstGeom prst="rect">
            <a:avLst/>
          </a:prstGeom>
        </p:spPr>
        <p:txBody>
          <a:bodyPr lIns="0" tIns="0" rIns="0" bIns="0" rtlCol="0" anchor="t">
            <a:spAutoFit/>
          </a:bodyPr>
          <a:lstStyle/>
          <a:p>
            <a:pPr algn="just">
              <a:lnSpc>
                <a:spcPts val="4128"/>
              </a:lnSpc>
            </a:pPr>
            <a:r>
              <a:rPr lang="en-US" sz="3200">
                <a:solidFill>
                  <a:srgbClr val="595959"/>
                </a:solidFill>
                <a:latin typeface="DM Sans"/>
              </a:rPr>
              <a:t>As market is expanding automobile industry wants a edge over other supplier so there are some unique ideas which is going to be face for franchise in future </a:t>
            </a:r>
          </a:p>
          <a:p>
            <a:pPr algn="just">
              <a:lnSpc>
                <a:spcPts val="4128"/>
              </a:lnSpc>
            </a:pPr>
            <a:endParaRPr lang="en-US" sz="3200">
              <a:solidFill>
                <a:srgbClr val="595959"/>
              </a:solidFill>
              <a:latin typeface="DM Sans"/>
            </a:endParaRPr>
          </a:p>
        </p:txBody>
      </p:sp>
      <p:sp>
        <p:nvSpPr>
          <p:cNvPr id="6" name="TextBox 6"/>
          <p:cNvSpPr txBox="1"/>
          <p:nvPr/>
        </p:nvSpPr>
        <p:spPr>
          <a:xfrm>
            <a:off x="236660" y="192284"/>
            <a:ext cx="11277028" cy="3886200"/>
          </a:xfrm>
          <a:prstGeom prst="rect">
            <a:avLst/>
          </a:prstGeom>
        </p:spPr>
        <p:txBody>
          <a:bodyPr lIns="0" tIns="0" rIns="0" bIns="0" rtlCol="0" anchor="t">
            <a:spAutoFit/>
          </a:bodyPr>
          <a:lstStyle/>
          <a:p>
            <a:pPr algn="just">
              <a:lnSpc>
                <a:spcPts val="10200"/>
              </a:lnSpc>
            </a:pPr>
            <a:r>
              <a:rPr lang="en-US" sz="8500">
                <a:solidFill>
                  <a:srgbClr val="707070"/>
                </a:solidFill>
                <a:latin typeface="DM Sans Bold"/>
              </a:rPr>
              <a:t>Innovative Design to watch for</a:t>
            </a:r>
          </a:p>
          <a:p>
            <a:pPr algn="just">
              <a:lnSpc>
                <a:spcPts val="10200"/>
              </a:lnSpc>
            </a:pPr>
            <a:endParaRPr lang="en-US" sz="8500">
              <a:solidFill>
                <a:srgbClr val="707070"/>
              </a:solidFill>
              <a:latin typeface="DM Sans Bold"/>
            </a:endParaRPr>
          </a:p>
        </p:txBody>
      </p:sp>
      <p:sp>
        <p:nvSpPr>
          <p:cNvPr id="7" name="AutoShape 7"/>
          <p:cNvSpPr/>
          <p:nvPr/>
        </p:nvSpPr>
        <p:spPr>
          <a:xfrm rot="7684526">
            <a:off x="17039375" y="-6733138"/>
            <a:ext cx="6972300" cy="11010900"/>
          </a:xfrm>
          <a:prstGeom prst="rect">
            <a:avLst/>
          </a:prstGeom>
          <a:solidFill>
            <a:srgbClr val="595959">
              <a:alpha val="27843"/>
            </a:srgbClr>
          </a:solidFill>
        </p:spPr>
      </p:sp>
      <p:sp>
        <p:nvSpPr>
          <p:cNvPr id="8" name="AutoShape 8"/>
          <p:cNvSpPr/>
          <p:nvPr/>
        </p:nvSpPr>
        <p:spPr>
          <a:xfrm rot="5400000">
            <a:off x="14321589" y="4525966"/>
            <a:ext cx="6843691" cy="11010900"/>
          </a:xfrm>
          <a:prstGeom prst="rect">
            <a:avLst/>
          </a:prstGeom>
          <a:solidFill>
            <a:srgbClr val="595959">
              <a:alpha val="3922"/>
            </a:srgbClr>
          </a:solidFill>
        </p:spPr>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F4F4F"/>
        </a:solidFill>
        <a:effectLst/>
      </p:bgPr>
    </p:bg>
    <p:spTree>
      <p:nvGrpSpPr>
        <p:cNvPr id="1" name=""/>
        <p:cNvGrpSpPr/>
        <p:nvPr/>
      </p:nvGrpSpPr>
      <p:grpSpPr>
        <a:xfrm>
          <a:off x="0" y="0"/>
          <a:ext cx="0" cy="0"/>
          <a:chOff x="0" y="0"/>
          <a:chExt cx="0" cy="0"/>
        </a:xfrm>
      </p:grpSpPr>
      <p:sp>
        <p:nvSpPr>
          <p:cNvPr id="2" name="TextBox 2"/>
          <p:cNvSpPr txBox="1"/>
          <p:nvPr/>
        </p:nvSpPr>
        <p:spPr>
          <a:xfrm>
            <a:off x="3819720" y="3449284"/>
            <a:ext cx="11698416" cy="3161660"/>
          </a:xfrm>
          <a:prstGeom prst="rect">
            <a:avLst/>
          </a:prstGeom>
        </p:spPr>
        <p:txBody>
          <a:bodyPr lIns="0" tIns="0" rIns="0" bIns="0" rtlCol="0" anchor="t">
            <a:spAutoFit/>
          </a:bodyPr>
          <a:lstStyle/>
          <a:p>
            <a:pPr algn="ctr">
              <a:lnSpc>
                <a:spcPts val="12506"/>
              </a:lnSpc>
            </a:pPr>
            <a:r>
              <a:rPr lang="en-US" sz="10167" dirty="0">
                <a:solidFill>
                  <a:srgbClr val="FFFFFF"/>
                </a:solidFill>
                <a:latin typeface="DM Sans Bold"/>
              </a:rPr>
              <a:t>Thank you</a:t>
            </a:r>
          </a:p>
          <a:p>
            <a:pPr algn="ctr">
              <a:lnSpc>
                <a:spcPts val="12506"/>
              </a:lnSpc>
            </a:pPr>
            <a:r>
              <a:rPr lang="en-US" sz="10167" dirty="0">
                <a:solidFill>
                  <a:srgbClr val="FFFFFF"/>
                </a:solidFill>
                <a:latin typeface="DM Sans Bold"/>
              </a:rPr>
              <a:t>for your time!</a:t>
            </a:r>
          </a:p>
        </p:txBody>
      </p:sp>
      <p:cxnSp>
        <p:nvCxnSpPr>
          <p:cNvPr id="8" name="Straight Connector 7">
            <a:extLst>
              <a:ext uri="{FF2B5EF4-FFF2-40B4-BE49-F238E27FC236}">
                <a16:creationId xmlns:a16="http://schemas.microsoft.com/office/drawing/2014/main" id="{A0F26293-7CF7-8E43-A45D-8C1FB911CA8B}"/>
              </a:ext>
            </a:extLst>
          </p:cNvPr>
          <p:cNvCxnSpPr>
            <a:cxnSpLocks/>
          </p:cNvCxnSpPr>
          <p:nvPr/>
        </p:nvCxnSpPr>
        <p:spPr>
          <a:xfrm>
            <a:off x="6019800" y="5143500"/>
            <a:ext cx="7239000" cy="0"/>
          </a:xfrm>
          <a:prstGeom prst="line">
            <a:avLst/>
          </a:prstGeom>
          <a:ln w="177800">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4F4F"/>
        </a:solidFill>
        <a:effectLst/>
      </p:bgPr>
    </p:bg>
    <p:spTree>
      <p:nvGrpSpPr>
        <p:cNvPr id="1" name=""/>
        <p:cNvGrpSpPr/>
        <p:nvPr/>
      </p:nvGrpSpPr>
      <p:grpSpPr>
        <a:xfrm>
          <a:off x="0" y="0"/>
          <a:ext cx="0" cy="0"/>
          <a:chOff x="0" y="0"/>
          <a:chExt cx="0" cy="0"/>
        </a:xfrm>
      </p:grpSpPr>
      <p:sp>
        <p:nvSpPr>
          <p:cNvPr id="2" name="TextBox 2"/>
          <p:cNvSpPr txBox="1"/>
          <p:nvPr/>
        </p:nvSpPr>
        <p:spPr>
          <a:xfrm>
            <a:off x="5394411" y="123778"/>
            <a:ext cx="12664517" cy="1657350"/>
          </a:xfrm>
          <a:prstGeom prst="rect">
            <a:avLst/>
          </a:prstGeom>
        </p:spPr>
        <p:txBody>
          <a:bodyPr lIns="0" tIns="0" rIns="0" bIns="0" rtlCol="0" anchor="t">
            <a:spAutoFit/>
          </a:bodyPr>
          <a:lstStyle/>
          <a:p>
            <a:pPr algn="r">
              <a:lnSpc>
                <a:spcPts val="12600"/>
              </a:lnSpc>
            </a:pPr>
            <a:r>
              <a:rPr lang="en-US" sz="12000">
                <a:solidFill>
                  <a:srgbClr val="FFFFFF"/>
                </a:solidFill>
                <a:latin typeface="DM Sans Bold"/>
              </a:rPr>
              <a:t>Introduction</a:t>
            </a:r>
          </a:p>
        </p:txBody>
      </p:sp>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53941" y="672762"/>
            <a:ext cx="7885264" cy="8941476"/>
          </a:xfrm>
          <a:prstGeom prst="rect">
            <a:avLst/>
          </a:prstGeom>
        </p:spPr>
      </p:pic>
      <p:sp>
        <p:nvSpPr>
          <p:cNvPr id="4" name="TextBox 4"/>
          <p:cNvSpPr txBox="1"/>
          <p:nvPr/>
        </p:nvSpPr>
        <p:spPr>
          <a:xfrm>
            <a:off x="8903645" y="8192257"/>
            <a:ext cx="8906439" cy="1615440"/>
          </a:xfrm>
          <a:prstGeom prst="rect">
            <a:avLst/>
          </a:prstGeom>
        </p:spPr>
        <p:txBody>
          <a:bodyPr lIns="0" tIns="0" rIns="0" bIns="0" rtlCol="0" anchor="t">
            <a:spAutoFit/>
          </a:bodyPr>
          <a:lstStyle/>
          <a:p>
            <a:pPr algn="just">
              <a:lnSpc>
                <a:spcPts val="3225"/>
              </a:lnSpc>
              <a:spcBef>
                <a:spcPct val="0"/>
              </a:spcBef>
            </a:pPr>
            <a:r>
              <a:rPr lang="en-US" sz="2500">
                <a:solidFill>
                  <a:srgbClr val="FFFFFF"/>
                </a:solidFill>
                <a:latin typeface="DM Sans"/>
              </a:rPr>
              <a:t>Automobile , by name auto also called motorcar or car , a usually four-wheeled vehicle designed primarily for passenger transportation and commonly propelled by an internal-combustion engine using a volatile.</a:t>
            </a:r>
          </a:p>
        </p:txBody>
      </p:sp>
      <p:sp>
        <p:nvSpPr>
          <p:cNvPr id="5" name="TextBox 5"/>
          <p:cNvSpPr txBox="1"/>
          <p:nvPr/>
        </p:nvSpPr>
        <p:spPr>
          <a:xfrm>
            <a:off x="8903645" y="1841500"/>
            <a:ext cx="8906439" cy="7529398"/>
          </a:xfrm>
          <a:prstGeom prst="rect">
            <a:avLst/>
          </a:prstGeom>
        </p:spPr>
        <p:txBody>
          <a:bodyPr lIns="0" tIns="0" rIns="0" bIns="0" rtlCol="0" anchor="t">
            <a:spAutoFit/>
          </a:bodyPr>
          <a:lstStyle/>
          <a:p>
            <a:pPr algn="just">
              <a:lnSpc>
                <a:spcPts val="3459"/>
              </a:lnSpc>
            </a:pPr>
            <a:r>
              <a:rPr lang="en-US" sz="2562">
                <a:solidFill>
                  <a:srgbClr val="FFFFFF"/>
                </a:solidFill>
                <a:latin typeface="DM Sans"/>
              </a:rPr>
              <a:t>In 1908 Henry Ford began production of the Model T automobile. Based on his original Model A design first manufactured in 1903, the Model T took five years to develop. Its creation inaugurated what we know today as the mass production assembly line. This revolutionary idea was based on the concept of simply assembling interchangeable component parts. Prior to this time, coaches and buggies had been hand-built in small numbers by specialized craftspeople who rarely duplicated any particular unit. Ford's innovative design reduced the number of parts needed as well as the number of skilled fitters who had always formed the bulk of the assembly operation, giving Ford a tremendous advantage over his competition</a:t>
            </a:r>
          </a:p>
          <a:p>
            <a:pPr algn="just">
              <a:lnSpc>
                <a:spcPts val="5347"/>
              </a:lnSpc>
              <a:spcBef>
                <a:spcPct val="0"/>
              </a:spcBef>
            </a:pPr>
            <a:endParaRPr lang="en-US" sz="2562">
              <a:solidFill>
                <a:srgbClr val="FFFFFF"/>
              </a:solidFill>
              <a:latin typeface="DM Sans"/>
            </a:endParaRPr>
          </a:p>
          <a:p>
            <a:pPr algn="just">
              <a:lnSpc>
                <a:spcPts val="5347"/>
              </a:lnSpc>
              <a:spcBef>
                <a:spcPct val="0"/>
              </a:spcBef>
            </a:pPr>
            <a:endParaRPr lang="en-US" sz="2562">
              <a:solidFill>
                <a:srgbClr val="FFFFFF"/>
              </a:solidFill>
              <a:latin typeface="DM Sans"/>
            </a:endParaRPr>
          </a:p>
        </p:txBody>
      </p:sp>
      <p:cxnSp>
        <p:nvCxnSpPr>
          <p:cNvPr id="6" name="Straight Connector 5">
            <a:extLst>
              <a:ext uri="{FF2B5EF4-FFF2-40B4-BE49-F238E27FC236}">
                <a16:creationId xmlns:a16="http://schemas.microsoft.com/office/drawing/2014/main" id="{073AB72D-759A-7642-A80E-5FA841901148}"/>
              </a:ext>
            </a:extLst>
          </p:cNvPr>
          <p:cNvCxnSpPr>
            <a:cxnSpLocks/>
          </p:cNvCxnSpPr>
          <p:nvPr/>
        </p:nvCxnSpPr>
        <p:spPr>
          <a:xfrm>
            <a:off x="8915400" y="1638300"/>
            <a:ext cx="2895600" cy="0"/>
          </a:xfrm>
          <a:prstGeom prst="line">
            <a:avLst/>
          </a:prstGeom>
          <a:ln w="177800">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648781" y="796286"/>
            <a:ext cx="6146812" cy="9220219"/>
            <a:chOff x="0" y="0"/>
            <a:chExt cx="6350000" cy="9525000"/>
          </a:xfrm>
        </p:grpSpPr>
        <p:sp>
          <p:nvSpPr>
            <p:cNvPr id="3" name="Freeform 3"/>
            <p:cNvSpPr/>
            <p:nvPr/>
          </p:nvSpPr>
          <p:spPr>
            <a:xfrm>
              <a:off x="0" y="0"/>
              <a:ext cx="6350000" cy="9525000"/>
            </a:xfrm>
            <a:custGeom>
              <a:avLst/>
              <a:gdLst/>
              <a:ahLst/>
              <a:cxnLst/>
              <a:rect l="l" t="t" r="r" b="b"/>
              <a:pathLst>
                <a:path w="6350000" h="9525000">
                  <a:moveTo>
                    <a:pt x="0" y="9042400"/>
                  </a:moveTo>
                  <a:lnTo>
                    <a:pt x="0" y="482600"/>
                  </a:lnTo>
                  <a:cubicBezTo>
                    <a:pt x="0" y="215900"/>
                    <a:pt x="215900" y="0"/>
                    <a:pt x="482600" y="0"/>
                  </a:cubicBezTo>
                  <a:lnTo>
                    <a:pt x="5867400" y="0"/>
                  </a:lnTo>
                  <a:cubicBezTo>
                    <a:pt x="6134100" y="0"/>
                    <a:pt x="6350000" y="217170"/>
                    <a:pt x="6350000" y="482600"/>
                  </a:cubicBezTo>
                  <a:lnTo>
                    <a:pt x="6350000" y="9042400"/>
                  </a:lnTo>
                  <a:cubicBezTo>
                    <a:pt x="6350000" y="9309100"/>
                    <a:pt x="6134100" y="9525000"/>
                    <a:pt x="5867400" y="9525000"/>
                  </a:cubicBezTo>
                  <a:lnTo>
                    <a:pt x="482600" y="9525000"/>
                  </a:lnTo>
                  <a:cubicBezTo>
                    <a:pt x="217170" y="9525000"/>
                    <a:pt x="0" y="9309100"/>
                    <a:pt x="0" y="9042400"/>
                  </a:cubicBezTo>
                  <a:close/>
                </a:path>
              </a:pathLst>
            </a:custGeom>
            <a:blipFill>
              <a:blip r:embed="rId2"/>
              <a:stretch>
                <a:fillRect l="-9601" r="-9601"/>
              </a:stretch>
            </a:blipFill>
          </p:spPr>
        </p:sp>
      </p:grpSp>
      <p:sp>
        <p:nvSpPr>
          <p:cNvPr id="4" name="TextBox 4"/>
          <p:cNvSpPr txBox="1"/>
          <p:nvPr/>
        </p:nvSpPr>
        <p:spPr>
          <a:xfrm>
            <a:off x="7727767" y="563777"/>
            <a:ext cx="11134959" cy="1504950"/>
          </a:xfrm>
          <a:prstGeom prst="rect">
            <a:avLst/>
          </a:prstGeom>
        </p:spPr>
        <p:txBody>
          <a:bodyPr lIns="0" tIns="0" rIns="0" bIns="0" rtlCol="0" anchor="t">
            <a:spAutoFit/>
          </a:bodyPr>
          <a:lstStyle/>
          <a:p>
            <a:pPr>
              <a:lnSpc>
                <a:spcPts val="11885"/>
              </a:lnSpc>
            </a:pPr>
            <a:r>
              <a:rPr lang="en-US" sz="9904">
                <a:solidFill>
                  <a:srgbClr val="FF4F4F"/>
                </a:solidFill>
                <a:latin typeface="DM Sans Bold"/>
              </a:rPr>
              <a:t>BODY </a:t>
            </a:r>
          </a:p>
        </p:txBody>
      </p:sp>
      <p:sp>
        <p:nvSpPr>
          <p:cNvPr id="5" name="TextBox 5"/>
          <p:cNvSpPr txBox="1"/>
          <p:nvPr/>
        </p:nvSpPr>
        <p:spPr>
          <a:xfrm>
            <a:off x="7535483" y="2453678"/>
            <a:ext cx="10397479" cy="6170495"/>
          </a:xfrm>
          <a:prstGeom prst="rect">
            <a:avLst/>
          </a:prstGeom>
        </p:spPr>
        <p:txBody>
          <a:bodyPr lIns="0" tIns="0" rIns="0" bIns="0" rtlCol="0" anchor="t">
            <a:spAutoFit/>
          </a:bodyPr>
          <a:lstStyle/>
          <a:p>
            <a:pPr algn="just">
              <a:lnSpc>
                <a:spcPts val="3817"/>
              </a:lnSpc>
            </a:pPr>
            <a:r>
              <a:rPr lang="en-US" sz="2544">
                <a:solidFill>
                  <a:srgbClr val="595959"/>
                </a:solidFill>
                <a:latin typeface="DM Sans"/>
              </a:rPr>
              <a:t>The design of a car body is often divided into the number of doors, the layout of the seats and the design of the roof. The roof of the car is supported by pillars on each side of the body.The bodies of the cars are usually made of steel. Metal is mixed with various materials to improve its ability to form at deep depths without cracks or cracking in production machinery. The metal is used because of its common availability, low cost, and efficient performance. In some applications, however, other materials, such as aluminum, fiberglass, and carbon-fiber-reinforced plastic, are used because of their special properties. Polyamide, polyester, polystyrene, polypropylene, and ethylene plastic are designed for high durability, crack resistance, and resistance to harmful deformities. These materials are used for </a:t>
            </a:r>
            <a:r>
              <a:rPr lang="en-US" sz="2544">
                <a:solidFill>
                  <a:srgbClr val="595959"/>
                </a:solidFill>
                <a:latin typeface="DM Sans Bold"/>
              </a:rPr>
              <a:t>body panels</a:t>
            </a:r>
            <a:r>
              <a:rPr lang="en-US" sz="2544">
                <a:solidFill>
                  <a:srgbClr val="595959"/>
                </a:solidFill>
                <a:latin typeface="DM Sans"/>
              </a:rPr>
              <a:t>. </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4F4F"/>
        </a:solidFill>
        <a:effectLst/>
      </p:bgPr>
    </p:bg>
    <p:spTree>
      <p:nvGrpSpPr>
        <p:cNvPr id="1" name=""/>
        <p:cNvGrpSpPr/>
        <p:nvPr/>
      </p:nvGrpSpPr>
      <p:grpSpPr>
        <a:xfrm>
          <a:off x="0" y="0"/>
          <a:ext cx="0" cy="0"/>
          <a:chOff x="0" y="0"/>
          <a:chExt cx="0" cy="0"/>
        </a:xfrm>
      </p:grpSpPr>
      <p:grpSp>
        <p:nvGrpSpPr>
          <p:cNvPr id="2" name="Group 2"/>
          <p:cNvGrpSpPr/>
          <p:nvPr/>
        </p:nvGrpSpPr>
        <p:grpSpPr>
          <a:xfrm>
            <a:off x="-270648" y="0"/>
            <a:ext cx="10287000" cy="10287000"/>
            <a:chOff x="0" y="0"/>
            <a:chExt cx="1913890" cy="1913890"/>
          </a:xfrm>
        </p:grpSpPr>
        <p:sp>
          <p:nvSpPr>
            <p:cNvPr id="3" name="Freeform 3"/>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842322"/>
            </a:solidFill>
          </p:spPr>
        </p:sp>
      </p:grpSp>
      <p:sp>
        <p:nvSpPr>
          <p:cNvPr id="4" name="AutoShape 4"/>
          <p:cNvSpPr/>
          <p:nvPr/>
        </p:nvSpPr>
        <p:spPr>
          <a:xfrm>
            <a:off x="-4307178" y="1095375"/>
            <a:ext cx="14323530" cy="0"/>
          </a:xfrm>
          <a:prstGeom prst="line">
            <a:avLst/>
          </a:prstGeom>
          <a:ln w="47625" cap="rnd">
            <a:solidFill>
              <a:srgbClr val="FFFFFF"/>
            </a:solidFill>
            <a:prstDash val="solid"/>
            <a:headEnd type="none" w="sm" len="sm"/>
            <a:tailEnd type="none" w="sm" len="sm"/>
          </a:ln>
        </p:spPr>
      </p:sp>
      <p:pic>
        <p:nvPicPr>
          <p:cNvPr id="5" name="Picture 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H="1">
            <a:off x="10365604" y="6659803"/>
            <a:ext cx="7315200" cy="3218688"/>
          </a:xfrm>
          <a:prstGeom prst="rect">
            <a:avLst/>
          </a:prstGeom>
        </p:spPr>
      </p:pic>
      <p:pic>
        <p:nvPicPr>
          <p:cNvPr id="6" name="Picture 6"/>
          <p:cNvPicPr>
            <a:picLocks noChangeAspect="1"/>
          </p:cNvPicPr>
          <p:nvPr/>
        </p:nvPicPr>
        <p:blipFill>
          <a:blip r:embed="rId4"/>
          <a:srcRect/>
          <a:stretch>
            <a:fillRect/>
          </a:stretch>
        </p:blipFill>
        <p:spPr>
          <a:xfrm>
            <a:off x="10016352" y="266700"/>
            <a:ext cx="8021362" cy="5349245"/>
          </a:xfrm>
          <a:prstGeom prst="rect">
            <a:avLst/>
          </a:prstGeom>
        </p:spPr>
      </p:pic>
      <p:sp>
        <p:nvSpPr>
          <p:cNvPr id="7" name="TextBox 7"/>
          <p:cNvSpPr txBox="1"/>
          <p:nvPr/>
        </p:nvSpPr>
        <p:spPr>
          <a:xfrm>
            <a:off x="344751" y="333375"/>
            <a:ext cx="9204710" cy="695325"/>
          </a:xfrm>
          <a:prstGeom prst="rect">
            <a:avLst/>
          </a:prstGeom>
        </p:spPr>
        <p:txBody>
          <a:bodyPr lIns="0" tIns="0" rIns="0" bIns="0" rtlCol="0" anchor="t">
            <a:spAutoFit/>
          </a:bodyPr>
          <a:lstStyle/>
          <a:p>
            <a:pPr algn="ctr">
              <a:lnSpc>
                <a:spcPts val="5250"/>
              </a:lnSpc>
              <a:spcBef>
                <a:spcPct val="0"/>
              </a:spcBef>
            </a:pPr>
            <a:r>
              <a:rPr lang="en-US" sz="5000">
                <a:solidFill>
                  <a:srgbClr val="FFFFFF"/>
                </a:solidFill>
                <a:latin typeface="DM Sans Bold"/>
              </a:rPr>
              <a:t>PROCESS OF MAKING A CAR</a:t>
            </a:r>
          </a:p>
        </p:txBody>
      </p:sp>
      <p:sp>
        <p:nvSpPr>
          <p:cNvPr id="8" name="TextBox 8"/>
          <p:cNvSpPr txBox="1"/>
          <p:nvPr/>
        </p:nvSpPr>
        <p:spPr>
          <a:xfrm>
            <a:off x="497772" y="1201000"/>
            <a:ext cx="8750160" cy="8621562"/>
          </a:xfrm>
          <a:prstGeom prst="rect">
            <a:avLst/>
          </a:prstGeom>
        </p:spPr>
        <p:txBody>
          <a:bodyPr lIns="0" tIns="0" rIns="0" bIns="0" rtlCol="0" anchor="t">
            <a:spAutoFit/>
          </a:bodyPr>
          <a:lstStyle/>
          <a:p>
            <a:pPr algn="just">
              <a:lnSpc>
                <a:spcPts val="4914"/>
              </a:lnSpc>
            </a:pPr>
            <a:r>
              <a:rPr lang="en-US" sz="2792">
                <a:solidFill>
                  <a:srgbClr val="FFFFFF"/>
                </a:solidFill>
                <a:latin typeface="DM Sans"/>
              </a:rPr>
              <a:t>The process of making a car can be roughly divided into </a:t>
            </a:r>
          </a:p>
          <a:p>
            <a:pPr marL="602856" lvl="1" indent="-301428" algn="just">
              <a:lnSpc>
                <a:spcPts val="4914"/>
              </a:lnSpc>
              <a:buFont typeface="Arial"/>
              <a:buChar char="•"/>
            </a:pPr>
            <a:r>
              <a:rPr lang="en-US" sz="2792">
                <a:solidFill>
                  <a:srgbClr val="FFFFFF"/>
                </a:solidFill>
                <a:latin typeface="DM Sans Bold"/>
              </a:rPr>
              <a:t> STAMPING</a:t>
            </a:r>
          </a:p>
          <a:p>
            <a:pPr marL="602856" lvl="1" indent="-301428" algn="just">
              <a:lnSpc>
                <a:spcPts val="4914"/>
              </a:lnSpc>
              <a:buFont typeface="Arial"/>
              <a:buChar char="•"/>
            </a:pPr>
            <a:r>
              <a:rPr lang="en-US" sz="2792">
                <a:solidFill>
                  <a:srgbClr val="FFFFFF"/>
                </a:solidFill>
                <a:latin typeface="DM Sans Bold"/>
              </a:rPr>
              <a:t> WELDING</a:t>
            </a:r>
          </a:p>
          <a:p>
            <a:pPr marL="602856" lvl="1" indent="-301428" algn="just">
              <a:lnSpc>
                <a:spcPts val="4914"/>
              </a:lnSpc>
              <a:buFont typeface="Arial"/>
              <a:buChar char="•"/>
            </a:pPr>
            <a:r>
              <a:rPr lang="en-US" sz="2792">
                <a:solidFill>
                  <a:srgbClr val="FFFFFF"/>
                </a:solidFill>
                <a:latin typeface="DM Sans Bold"/>
              </a:rPr>
              <a:t> PAINTING </a:t>
            </a:r>
          </a:p>
          <a:p>
            <a:pPr marL="602856" lvl="1" indent="-301428" algn="just">
              <a:lnSpc>
                <a:spcPts val="4914"/>
              </a:lnSpc>
              <a:buFont typeface="Arial"/>
              <a:buChar char="•"/>
            </a:pPr>
            <a:r>
              <a:rPr lang="en-US" sz="2792">
                <a:solidFill>
                  <a:srgbClr val="FFFFFF"/>
                </a:solidFill>
                <a:latin typeface="DM Sans Bold"/>
              </a:rPr>
              <a:t> ASSEMBLY  </a:t>
            </a:r>
          </a:p>
          <a:p>
            <a:pPr marL="602856" lvl="1" indent="-301428" algn="just">
              <a:lnSpc>
                <a:spcPts val="4914"/>
              </a:lnSpc>
              <a:buFont typeface="Arial"/>
              <a:buChar char="•"/>
            </a:pPr>
            <a:r>
              <a:rPr lang="en-US" sz="2792">
                <a:solidFill>
                  <a:srgbClr val="FFFFFF"/>
                </a:solidFill>
                <a:latin typeface="DM Sans Bold"/>
              </a:rPr>
              <a:t> INSPECTIONS</a:t>
            </a:r>
          </a:p>
          <a:p>
            <a:pPr algn="just">
              <a:lnSpc>
                <a:spcPts val="4914"/>
              </a:lnSpc>
            </a:pPr>
            <a:r>
              <a:rPr lang="en-US" sz="2792">
                <a:solidFill>
                  <a:srgbClr val="FFFFFF"/>
                </a:solidFill>
                <a:latin typeface="DM Sans"/>
              </a:rPr>
              <a:t>which takes about </a:t>
            </a:r>
            <a:r>
              <a:rPr lang="en-US" sz="2792">
                <a:solidFill>
                  <a:srgbClr val="FFFFFF"/>
                </a:solidFill>
                <a:latin typeface="DM Sans Bold"/>
              </a:rPr>
              <a:t>17-18 hours</a:t>
            </a:r>
            <a:r>
              <a:rPr lang="en-US" sz="2792">
                <a:solidFill>
                  <a:srgbClr val="FFFFFF"/>
                </a:solidFill>
                <a:latin typeface="DM Sans"/>
              </a:rPr>
              <a:t> in total. </a:t>
            </a:r>
          </a:p>
          <a:p>
            <a:pPr algn="just">
              <a:lnSpc>
                <a:spcPts val="4914"/>
              </a:lnSpc>
            </a:pPr>
            <a:r>
              <a:rPr lang="en-US" sz="2792">
                <a:solidFill>
                  <a:srgbClr val="FFFFFF"/>
                </a:solidFill>
                <a:latin typeface="DM Sans"/>
              </a:rPr>
              <a:t>(It varies according to the number of cars made by a factory.)</a:t>
            </a:r>
          </a:p>
          <a:p>
            <a:pPr algn="just">
              <a:lnSpc>
                <a:spcPts val="4914"/>
              </a:lnSpc>
            </a:pPr>
            <a:endParaRPr lang="en-US" sz="2792">
              <a:solidFill>
                <a:srgbClr val="FFFFFF"/>
              </a:solidFill>
              <a:latin typeface="DM Sans"/>
            </a:endParaRPr>
          </a:p>
          <a:p>
            <a:pPr algn="just">
              <a:lnSpc>
                <a:spcPts val="4914"/>
              </a:lnSpc>
            </a:pPr>
            <a:r>
              <a:rPr lang="en-US" sz="2792">
                <a:solidFill>
                  <a:srgbClr val="FFFFFF"/>
                </a:solidFill>
                <a:latin typeface="DM Sans"/>
              </a:rPr>
              <a:t>When we consider that each car is made of about </a:t>
            </a:r>
            <a:r>
              <a:rPr lang="en-US" sz="2792">
                <a:solidFill>
                  <a:srgbClr val="FFFFFF"/>
                </a:solidFill>
                <a:latin typeface="DM Sans Bold"/>
              </a:rPr>
              <a:t>30,000</a:t>
            </a:r>
            <a:r>
              <a:rPr lang="en-US" sz="2792">
                <a:solidFill>
                  <a:srgbClr val="FFFFFF"/>
                </a:solidFill>
                <a:latin typeface="DM Sans"/>
              </a:rPr>
              <a:t> parts, each of which takes time to produce, the time it takes to build a car is quite long</a:t>
            </a:r>
          </a:p>
        </p:txBody>
      </p:sp>
      <p:sp>
        <p:nvSpPr>
          <p:cNvPr id="9" name="AutoShape 9"/>
          <p:cNvSpPr/>
          <p:nvPr/>
        </p:nvSpPr>
        <p:spPr>
          <a:xfrm>
            <a:off x="10016352" y="5615945"/>
            <a:ext cx="14323530" cy="0"/>
          </a:xfrm>
          <a:prstGeom prst="line">
            <a:avLst/>
          </a:prstGeom>
          <a:ln w="47625" cap="rnd">
            <a:solidFill>
              <a:srgbClr val="FFFFFF"/>
            </a:solidFill>
            <a:prstDash val="solid"/>
            <a:headEnd type="none" w="sm" len="sm"/>
            <a:tailEnd type="none" w="sm" len="sm"/>
          </a:ln>
        </p:spPr>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5454"/>
        </a:solidFill>
        <a:effectLst/>
      </p:bgPr>
    </p:bg>
    <p:spTree>
      <p:nvGrpSpPr>
        <p:cNvPr id="1" name=""/>
        <p:cNvGrpSpPr/>
        <p:nvPr/>
      </p:nvGrpSpPr>
      <p:grpSpPr>
        <a:xfrm>
          <a:off x="0" y="0"/>
          <a:ext cx="0" cy="0"/>
          <a:chOff x="0" y="0"/>
          <a:chExt cx="0" cy="0"/>
        </a:xfrm>
      </p:grpSpPr>
      <p:sp>
        <p:nvSpPr>
          <p:cNvPr id="2" name="AutoShape 2"/>
          <p:cNvSpPr/>
          <p:nvPr/>
        </p:nvSpPr>
        <p:spPr>
          <a:xfrm>
            <a:off x="8234368" y="0"/>
            <a:ext cx="9525" cy="10863128"/>
          </a:xfrm>
          <a:prstGeom prst="rect">
            <a:avLst/>
          </a:prstGeom>
          <a:solidFill>
            <a:srgbClr val="3F4042"/>
          </a:solidFill>
        </p:spPr>
      </p:sp>
      <p:sp>
        <p:nvSpPr>
          <p:cNvPr id="3" name="AutoShape 3"/>
          <p:cNvSpPr/>
          <p:nvPr/>
        </p:nvSpPr>
        <p:spPr>
          <a:xfrm>
            <a:off x="-10272946" y="0"/>
            <a:ext cx="18516840" cy="3417926"/>
          </a:xfrm>
          <a:prstGeom prst="rect">
            <a:avLst/>
          </a:prstGeom>
          <a:solidFill>
            <a:srgbClr val="842322"/>
          </a:solidFill>
        </p:spPr>
      </p:sp>
      <p:grpSp>
        <p:nvGrpSpPr>
          <p:cNvPr id="4" name="Group 4"/>
          <p:cNvGrpSpPr/>
          <p:nvPr/>
        </p:nvGrpSpPr>
        <p:grpSpPr>
          <a:xfrm>
            <a:off x="0" y="3417926"/>
            <a:ext cx="8234368" cy="6869074"/>
            <a:chOff x="0" y="0"/>
            <a:chExt cx="2785453" cy="2323613"/>
          </a:xfrm>
        </p:grpSpPr>
        <p:sp>
          <p:nvSpPr>
            <p:cNvPr id="5" name="Freeform 5"/>
            <p:cNvSpPr/>
            <p:nvPr/>
          </p:nvSpPr>
          <p:spPr>
            <a:xfrm>
              <a:off x="0" y="0"/>
              <a:ext cx="2785453" cy="2323613"/>
            </a:xfrm>
            <a:custGeom>
              <a:avLst/>
              <a:gdLst/>
              <a:ahLst/>
              <a:cxnLst/>
              <a:rect l="l" t="t" r="r" b="b"/>
              <a:pathLst>
                <a:path w="2785453" h="2323613">
                  <a:moveTo>
                    <a:pt x="0" y="0"/>
                  </a:moveTo>
                  <a:lnTo>
                    <a:pt x="2785453" y="0"/>
                  </a:lnTo>
                  <a:lnTo>
                    <a:pt x="2785453" y="2323613"/>
                  </a:lnTo>
                  <a:lnTo>
                    <a:pt x="0" y="2323613"/>
                  </a:lnTo>
                  <a:close/>
                </a:path>
              </a:pathLst>
            </a:custGeom>
            <a:solidFill>
              <a:srgbClr val="FAFAFA"/>
            </a:solidFill>
          </p:spPr>
        </p:sp>
      </p:grpSp>
      <p:sp>
        <p:nvSpPr>
          <p:cNvPr id="6" name="TextBox 6"/>
          <p:cNvSpPr txBox="1"/>
          <p:nvPr/>
        </p:nvSpPr>
        <p:spPr>
          <a:xfrm>
            <a:off x="8451675" y="280391"/>
            <a:ext cx="9459593" cy="5532120"/>
          </a:xfrm>
          <a:prstGeom prst="rect">
            <a:avLst/>
          </a:prstGeom>
        </p:spPr>
        <p:txBody>
          <a:bodyPr lIns="0" tIns="0" rIns="0" bIns="0" rtlCol="0" anchor="t">
            <a:spAutoFit/>
          </a:bodyPr>
          <a:lstStyle/>
          <a:p>
            <a:pPr algn="just">
              <a:lnSpc>
                <a:spcPts val="4890"/>
              </a:lnSpc>
            </a:pPr>
            <a:r>
              <a:rPr lang="en-US" sz="3000">
                <a:solidFill>
                  <a:srgbClr val="272323"/>
                </a:solidFill>
                <a:latin typeface="DM Sans Bold"/>
              </a:rPr>
              <a:t>Vehicle body</a:t>
            </a:r>
            <a:r>
              <a:rPr lang="en-US" sz="3000">
                <a:solidFill>
                  <a:srgbClr val="272323"/>
                </a:solidFill>
                <a:latin typeface="DM Sans"/>
              </a:rPr>
              <a:t> – is most expensive part of a car. Vehicle body could be the main supporting structure or its particular element. </a:t>
            </a:r>
          </a:p>
          <a:p>
            <a:pPr algn="just">
              <a:lnSpc>
                <a:spcPts val="4890"/>
              </a:lnSpc>
            </a:pPr>
            <a:r>
              <a:rPr lang="en-US" sz="3000">
                <a:solidFill>
                  <a:srgbClr val="272323"/>
                </a:solidFill>
                <a:latin typeface="DM Sans"/>
              </a:rPr>
              <a:t>The Vehicle Body of modern car consist of: </a:t>
            </a:r>
            <a:r>
              <a:rPr lang="en-US" sz="3000">
                <a:solidFill>
                  <a:srgbClr val="272323"/>
                </a:solidFill>
                <a:latin typeface="DM Sans Bold Italics"/>
              </a:rPr>
              <a:t>engine section, saloon, trunk.</a:t>
            </a:r>
          </a:p>
          <a:p>
            <a:pPr algn="just">
              <a:lnSpc>
                <a:spcPts val="4890"/>
              </a:lnSpc>
            </a:pPr>
            <a:endParaRPr lang="en-US" sz="3000">
              <a:solidFill>
                <a:srgbClr val="272323"/>
              </a:solidFill>
              <a:latin typeface="DM Sans Bold Italics"/>
            </a:endParaRPr>
          </a:p>
          <a:p>
            <a:pPr algn="just">
              <a:lnSpc>
                <a:spcPts val="4890"/>
              </a:lnSpc>
            </a:pPr>
            <a:r>
              <a:rPr lang="en-US" sz="3000">
                <a:solidFill>
                  <a:srgbClr val="272323"/>
                </a:solidFill>
                <a:latin typeface="DM Sans"/>
              </a:rPr>
              <a:t>Vehicle body is the main supporting structure of a vehicle, to which all other components are attached. Truck uses a separate frame as chassis.</a:t>
            </a:r>
          </a:p>
        </p:txBody>
      </p:sp>
      <p:sp>
        <p:nvSpPr>
          <p:cNvPr id="7" name="TextBox 7"/>
          <p:cNvSpPr txBox="1"/>
          <p:nvPr/>
        </p:nvSpPr>
        <p:spPr>
          <a:xfrm>
            <a:off x="472532" y="3736386"/>
            <a:ext cx="5392168" cy="6053253"/>
          </a:xfrm>
          <a:prstGeom prst="rect">
            <a:avLst/>
          </a:prstGeom>
        </p:spPr>
        <p:txBody>
          <a:bodyPr lIns="0" tIns="0" rIns="0" bIns="0" rtlCol="0" anchor="t">
            <a:spAutoFit/>
          </a:bodyPr>
          <a:lstStyle/>
          <a:p>
            <a:pPr algn="just">
              <a:lnSpc>
                <a:spcPts val="4008"/>
              </a:lnSpc>
            </a:pPr>
            <a:r>
              <a:rPr lang="en-US" sz="3059">
                <a:solidFill>
                  <a:srgbClr val="272323"/>
                </a:solidFill>
                <a:latin typeface="DM Sans"/>
              </a:rPr>
              <a:t>1  – FRONT SPAR</a:t>
            </a:r>
          </a:p>
          <a:p>
            <a:pPr algn="just">
              <a:lnSpc>
                <a:spcPts val="4008"/>
              </a:lnSpc>
            </a:pPr>
            <a:r>
              <a:rPr lang="en-US" sz="3059">
                <a:solidFill>
                  <a:srgbClr val="272323"/>
                </a:solidFill>
                <a:latin typeface="DM Sans"/>
              </a:rPr>
              <a:t>2 – FRONT PANEL</a:t>
            </a:r>
          </a:p>
          <a:p>
            <a:pPr algn="just">
              <a:lnSpc>
                <a:spcPts val="4008"/>
              </a:lnSpc>
            </a:pPr>
            <a:r>
              <a:rPr lang="en-US" sz="3059">
                <a:solidFill>
                  <a:srgbClr val="272323"/>
                </a:solidFill>
                <a:latin typeface="DM Sans"/>
              </a:rPr>
              <a:t>3 – SCREEN PILLAR</a:t>
            </a:r>
          </a:p>
          <a:p>
            <a:pPr algn="just">
              <a:lnSpc>
                <a:spcPts val="4008"/>
              </a:lnSpc>
            </a:pPr>
            <a:r>
              <a:rPr lang="en-US" sz="3059">
                <a:solidFill>
                  <a:srgbClr val="272323"/>
                </a:solidFill>
                <a:latin typeface="DM Sans"/>
              </a:rPr>
              <a:t>4 – ROOF PANEL</a:t>
            </a:r>
          </a:p>
          <a:p>
            <a:pPr algn="just">
              <a:lnSpc>
                <a:spcPts val="4008"/>
              </a:lnSpc>
            </a:pPr>
            <a:r>
              <a:rPr lang="en-US" sz="3059">
                <a:solidFill>
                  <a:srgbClr val="272323"/>
                </a:solidFill>
                <a:latin typeface="DM Sans"/>
              </a:rPr>
              <a:t>5 – REAR QUARTER PANEL</a:t>
            </a:r>
          </a:p>
          <a:p>
            <a:pPr algn="just">
              <a:lnSpc>
                <a:spcPts val="4008"/>
              </a:lnSpc>
            </a:pPr>
            <a:r>
              <a:rPr lang="en-US" sz="3059">
                <a:solidFill>
                  <a:srgbClr val="272323"/>
                </a:solidFill>
                <a:latin typeface="DM Sans"/>
              </a:rPr>
              <a:t>6 – BODY QUARTER</a:t>
            </a:r>
          </a:p>
          <a:p>
            <a:pPr algn="just">
              <a:lnSpc>
                <a:spcPts val="4008"/>
              </a:lnSpc>
            </a:pPr>
            <a:r>
              <a:rPr lang="en-US" sz="3059">
                <a:solidFill>
                  <a:srgbClr val="272323"/>
                </a:solidFill>
                <a:latin typeface="DM Sans"/>
              </a:rPr>
              <a:t>7 – PANEL TRUNK</a:t>
            </a:r>
          </a:p>
          <a:p>
            <a:pPr algn="just">
              <a:lnSpc>
                <a:spcPts val="4008"/>
              </a:lnSpc>
            </a:pPr>
            <a:r>
              <a:rPr lang="en-US" sz="3059">
                <a:solidFill>
                  <a:srgbClr val="272323"/>
                </a:solidFill>
                <a:latin typeface="DM Sans"/>
              </a:rPr>
              <a:t>8 – CENTER PILLAR</a:t>
            </a:r>
          </a:p>
          <a:p>
            <a:pPr algn="just">
              <a:lnSpc>
                <a:spcPts val="4008"/>
              </a:lnSpc>
            </a:pPr>
            <a:r>
              <a:rPr lang="en-US" sz="3059">
                <a:solidFill>
                  <a:srgbClr val="272323"/>
                </a:solidFill>
                <a:latin typeface="DM Sans"/>
              </a:rPr>
              <a:t>9 – SILL</a:t>
            </a:r>
          </a:p>
          <a:p>
            <a:pPr algn="just">
              <a:lnSpc>
                <a:spcPts val="4008"/>
              </a:lnSpc>
            </a:pPr>
            <a:r>
              <a:rPr lang="en-US" sz="3059">
                <a:solidFill>
                  <a:srgbClr val="272323"/>
                </a:solidFill>
                <a:latin typeface="DM Sans"/>
              </a:rPr>
              <a:t>10–CENTRE TUNNEL</a:t>
            </a:r>
          </a:p>
          <a:p>
            <a:pPr algn="just">
              <a:lnSpc>
                <a:spcPts val="4008"/>
              </a:lnSpc>
            </a:pPr>
            <a:r>
              <a:rPr lang="en-US" sz="3059">
                <a:solidFill>
                  <a:srgbClr val="272323"/>
                </a:solidFill>
                <a:latin typeface="DM Sans"/>
              </a:rPr>
              <a:t>11  – BASE</a:t>
            </a:r>
          </a:p>
          <a:p>
            <a:pPr algn="just">
              <a:lnSpc>
                <a:spcPts val="4008"/>
              </a:lnSpc>
            </a:pPr>
            <a:r>
              <a:rPr lang="en-US" sz="3059">
                <a:solidFill>
                  <a:srgbClr val="272323"/>
                </a:solidFill>
                <a:latin typeface="DM Sans"/>
              </a:rPr>
              <a:t>12 – SCUTTLE</a:t>
            </a:r>
          </a:p>
        </p:txBody>
      </p:sp>
      <p:sp>
        <p:nvSpPr>
          <p:cNvPr id="8" name="TextBox 8"/>
          <p:cNvSpPr txBox="1"/>
          <p:nvPr/>
        </p:nvSpPr>
        <p:spPr>
          <a:xfrm>
            <a:off x="8451675" y="6015990"/>
            <a:ext cx="9459593" cy="3242310"/>
          </a:xfrm>
          <a:prstGeom prst="rect">
            <a:avLst/>
          </a:prstGeom>
        </p:spPr>
        <p:txBody>
          <a:bodyPr lIns="0" tIns="0" rIns="0" bIns="0" rtlCol="0" anchor="t">
            <a:spAutoFit/>
          </a:bodyPr>
          <a:lstStyle/>
          <a:p>
            <a:pPr algn="just">
              <a:lnSpc>
                <a:spcPts val="4320"/>
              </a:lnSpc>
            </a:pPr>
            <a:r>
              <a:rPr lang="en-US" sz="3000">
                <a:solidFill>
                  <a:srgbClr val="272323"/>
                </a:solidFill>
                <a:latin typeface="DM Sans"/>
              </a:rPr>
              <a:t>Vehicle body is designed for carry the goods (a truck) or for carriage of passengers (passenger car). There are some kinds of vehicle body which differ in: by purpose (trucks, passengers, cargo-passenger, special) and by construction (skeleton, half-skeleton, non-skeleton).</a:t>
            </a:r>
          </a:p>
        </p:txBody>
      </p:sp>
      <p:sp>
        <p:nvSpPr>
          <p:cNvPr id="9" name="TextBox 9"/>
          <p:cNvSpPr txBox="1"/>
          <p:nvPr/>
        </p:nvSpPr>
        <p:spPr>
          <a:xfrm>
            <a:off x="0" y="499466"/>
            <a:ext cx="8059950" cy="2360056"/>
          </a:xfrm>
          <a:prstGeom prst="rect">
            <a:avLst/>
          </a:prstGeom>
        </p:spPr>
        <p:txBody>
          <a:bodyPr lIns="0" tIns="0" rIns="0" bIns="0" rtlCol="0" anchor="t">
            <a:spAutoFit/>
          </a:bodyPr>
          <a:lstStyle/>
          <a:p>
            <a:pPr algn="ctr">
              <a:lnSpc>
                <a:spcPts val="6181"/>
              </a:lnSpc>
              <a:spcBef>
                <a:spcPct val="0"/>
              </a:spcBef>
            </a:pPr>
            <a:r>
              <a:rPr lang="en-US" sz="5887">
                <a:solidFill>
                  <a:srgbClr val="FAFAFA"/>
                </a:solidFill>
                <a:latin typeface="DM Sans Bold"/>
              </a:rPr>
              <a:t>VEHICLE </a:t>
            </a:r>
          </a:p>
          <a:p>
            <a:pPr algn="ctr">
              <a:lnSpc>
                <a:spcPts val="6181"/>
              </a:lnSpc>
              <a:spcBef>
                <a:spcPct val="0"/>
              </a:spcBef>
            </a:pPr>
            <a:r>
              <a:rPr lang="en-US" sz="5887">
                <a:solidFill>
                  <a:srgbClr val="FAFAFA"/>
                </a:solidFill>
                <a:latin typeface="DM Sans Bold"/>
              </a:rPr>
              <a:t>BODY </a:t>
            </a:r>
          </a:p>
          <a:p>
            <a:pPr algn="ctr">
              <a:lnSpc>
                <a:spcPts val="6181"/>
              </a:lnSpc>
              <a:spcBef>
                <a:spcPct val="0"/>
              </a:spcBef>
            </a:pPr>
            <a:r>
              <a:rPr lang="en-US" sz="5887">
                <a:solidFill>
                  <a:srgbClr val="FAFAFA"/>
                </a:solidFill>
                <a:latin typeface="DM Sans Bold"/>
              </a:rPr>
              <a:t>CONSTRUCTION</a:t>
            </a:r>
          </a:p>
        </p:txBody>
      </p:sp>
      <p:grpSp>
        <p:nvGrpSpPr>
          <p:cNvPr id="10" name="Group 10"/>
          <p:cNvGrpSpPr>
            <a:grpSpLocks noChangeAspect="1"/>
          </p:cNvGrpSpPr>
          <p:nvPr/>
        </p:nvGrpSpPr>
        <p:grpSpPr>
          <a:xfrm>
            <a:off x="-2900009" y="-329595"/>
            <a:ext cx="3928709" cy="3928709"/>
            <a:chOff x="1371600" y="6705600"/>
            <a:chExt cx="10972800" cy="10972800"/>
          </a:xfrm>
        </p:grpSpPr>
        <p:sp>
          <p:nvSpPr>
            <p:cNvPr id="11" name="Freeform 11"/>
            <p:cNvSpPr/>
            <p:nvPr/>
          </p:nvSpPr>
          <p:spPr>
            <a:xfrm>
              <a:off x="1362808" y="6434629"/>
              <a:ext cx="10990384" cy="11514742"/>
            </a:xfrm>
            <a:custGeom>
              <a:avLst/>
              <a:gdLst/>
              <a:ahLst/>
              <a:cxnLst/>
              <a:rect l="l" t="t" r="r" b="b"/>
              <a:pathLst>
                <a:path w="10990384" h="11514742">
                  <a:moveTo>
                    <a:pt x="8792" y="5757371"/>
                  </a:moveTo>
                  <a:cubicBezTo>
                    <a:pt x="0" y="7723318"/>
                    <a:pt x="1043775" y="9543701"/>
                    <a:pt x="2744885" y="10529222"/>
                  </a:cubicBezTo>
                  <a:cubicBezTo>
                    <a:pt x="4445994" y="11514742"/>
                    <a:pt x="6544389" y="11514742"/>
                    <a:pt x="8245499" y="10529222"/>
                  </a:cubicBezTo>
                  <a:cubicBezTo>
                    <a:pt x="9946609" y="9543701"/>
                    <a:pt x="10990384" y="7723318"/>
                    <a:pt x="10981592" y="5757371"/>
                  </a:cubicBezTo>
                  <a:cubicBezTo>
                    <a:pt x="10990384" y="3791424"/>
                    <a:pt x="9946609" y="1971041"/>
                    <a:pt x="8245499" y="985520"/>
                  </a:cubicBezTo>
                  <a:cubicBezTo>
                    <a:pt x="6544389" y="0"/>
                    <a:pt x="4445994" y="0"/>
                    <a:pt x="2744885" y="985520"/>
                  </a:cubicBezTo>
                  <a:cubicBezTo>
                    <a:pt x="1043775" y="1971041"/>
                    <a:pt x="0" y="3791424"/>
                    <a:pt x="8792" y="5757371"/>
                  </a:cubicBezTo>
                  <a:close/>
                </a:path>
              </a:pathLst>
            </a:custGeom>
            <a:solidFill>
              <a:srgbClr val="FFFFFF"/>
            </a:solidFill>
          </p:spPr>
        </p:sp>
      </p:grpSp>
      <p:pic>
        <p:nvPicPr>
          <p:cNvPr id="12" name="Picture 1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5411011" y="8720805"/>
            <a:ext cx="2500258" cy="1825188"/>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EFF0F0"/>
        </a:solidFill>
        <a:effectLst/>
      </p:bgPr>
    </p:bg>
    <p:spTree>
      <p:nvGrpSpPr>
        <p:cNvPr id="1" name=""/>
        <p:cNvGrpSpPr/>
        <p:nvPr/>
      </p:nvGrpSpPr>
      <p:grpSpPr>
        <a:xfrm>
          <a:off x="0" y="0"/>
          <a:ext cx="0" cy="0"/>
          <a:chOff x="0" y="0"/>
          <a:chExt cx="0" cy="0"/>
        </a:xfrm>
      </p:grpSpPr>
      <p:grpSp>
        <p:nvGrpSpPr>
          <p:cNvPr id="2" name="Group 2"/>
          <p:cNvGrpSpPr/>
          <p:nvPr/>
        </p:nvGrpSpPr>
        <p:grpSpPr>
          <a:xfrm>
            <a:off x="0" y="-6102662"/>
            <a:ext cx="21971577" cy="7580168"/>
            <a:chOff x="0" y="0"/>
            <a:chExt cx="7432361" cy="2564156"/>
          </a:xfrm>
        </p:grpSpPr>
        <p:sp>
          <p:nvSpPr>
            <p:cNvPr id="3" name="Freeform 3"/>
            <p:cNvSpPr/>
            <p:nvPr/>
          </p:nvSpPr>
          <p:spPr>
            <a:xfrm>
              <a:off x="0" y="0"/>
              <a:ext cx="7432360" cy="2564156"/>
            </a:xfrm>
            <a:custGeom>
              <a:avLst/>
              <a:gdLst/>
              <a:ahLst/>
              <a:cxnLst/>
              <a:rect l="l" t="t" r="r" b="b"/>
              <a:pathLst>
                <a:path w="7432360" h="2564156">
                  <a:moveTo>
                    <a:pt x="0" y="0"/>
                  </a:moveTo>
                  <a:lnTo>
                    <a:pt x="7432360" y="0"/>
                  </a:lnTo>
                  <a:lnTo>
                    <a:pt x="7432360" y="2564156"/>
                  </a:lnTo>
                  <a:lnTo>
                    <a:pt x="0" y="2564156"/>
                  </a:lnTo>
                  <a:close/>
                </a:path>
              </a:pathLst>
            </a:custGeom>
            <a:solidFill>
              <a:srgbClr val="FF4F4F"/>
            </a:solidFill>
          </p:spPr>
        </p:sp>
      </p:grpSp>
      <p:pic>
        <p:nvPicPr>
          <p:cNvPr id="4" name="Picture 4"/>
          <p:cNvPicPr>
            <a:picLocks noChangeAspect="1"/>
          </p:cNvPicPr>
          <p:nvPr/>
        </p:nvPicPr>
        <p:blipFill>
          <a:blip r:embed="rId2"/>
          <a:srcRect r="1765"/>
          <a:stretch>
            <a:fillRect/>
          </a:stretch>
        </p:blipFill>
        <p:spPr>
          <a:xfrm>
            <a:off x="0" y="1645264"/>
            <a:ext cx="11250686" cy="6736965"/>
          </a:xfrm>
          <a:prstGeom prst="rect">
            <a:avLst/>
          </a:prstGeom>
        </p:spPr>
      </p:pic>
      <p:pic>
        <p:nvPicPr>
          <p:cNvPr id="5" name="Picture 5"/>
          <p:cNvPicPr>
            <a:picLocks noChangeAspect="1"/>
          </p:cNvPicPr>
          <p:nvPr/>
        </p:nvPicPr>
        <p:blipFill>
          <a:blip r:embed="rId3"/>
          <a:srcRect/>
          <a:stretch>
            <a:fillRect/>
          </a:stretch>
        </p:blipFill>
        <p:spPr>
          <a:xfrm>
            <a:off x="10985789" y="2963422"/>
            <a:ext cx="7404264" cy="3936582"/>
          </a:xfrm>
          <a:prstGeom prst="rect">
            <a:avLst/>
          </a:prstGeom>
        </p:spPr>
      </p:pic>
      <p:grpSp>
        <p:nvGrpSpPr>
          <p:cNvPr id="6" name="Group 6"/>
          <p:cNvGrpSpPr/>
          <p:nvPr/>
        </p:nvGrpSpPr>
        <p:grpSpPr>
          <a:xfrm>
            <a:off x="-640773" y="8722302"/>
            <a:ext cx="21971577" cy="7580168"/>
            <a:chOff x="0" y="0"/>
            <a:chExt cx="7432361" cy="2564156"/>
          </a:xfrm>
        </p:grpSpPr>
        <p:sp>
          <p:nvSpPr>
            <p:cNvPr id="7" name="Freeform 7"/>
            <p:cNvSpPr/>
            <p:nvPr/>
          </p:nvSpPr>
          <p:spPr>
            <a:xfrm>
              <a:off x="0" y="0"/>
              <a:ext cx="7432360" cy="2564156"/>
            </a:xfrm>
            <a:custGeom>
              <a:avLst/>
              <a:gdLst/>
              <a:ahLst/>
              <a:cxnLst/>
              <a:rect l="l" t="t" r="r" b="b"/>
              <a:pathLst>
                <a:path w="7432360" h="2564156">
                  <a:moveTo>
                    <a:pt x="0" y="0"/>
                  </a:moveTo>
                  <a:lnTo>
                    <a:pt x="7432360" y="0"/>
                  </a:lnTo>
                  <a:lnTo>
                    <a:pt x="7432360" y="2564156"/>
                  </a:lnTo>
                  <a:lnTo>
                    <a:pt x="0" y="2564156"/>
                  </a:lnTo>
                  <a:close/>
                </a:path>
              </a:pathLst>
            </a:custGeom>
            <a:solidFill>
              <a:srgbClr val="FF4F4F"/>
            </a:solidFill>
          </p:spPr>
        </p:sp>
      </p:grpSp>
      <p:sp>
        <p:nvSpPr>
          <p:cNvPr id="8" name="AutoShape 8"/>
          <p:cNvSpPr/>
          <p:nvPr/>
        </p:nvSpPr>
        <p:spPr>
          <a:xfrm rot="5400000">
            <a:off x="7439590" y="5080854"/>
            <a:ext cx="7254322" cy="0"/>
          </a:xfrm>
          <a:prstGeom prst="line">
            <a:avLst/>
          </a:prstGeom>
          <a:ln w="47625" cap="rnd">
            <a:solidFill>
              <a:srgbClr val="FF4F4F"/>
            </a:solidFill>
            <a:prstDash val="solid"/>
            <a:headEnd type="none" w="sm" len="sm"/>
            <a:tailEnd type="none" w="sm" len="sm"/>
          </a:ln>
        </p:spPr>
      </p:sp>
      <p:sp>
        <p:nvSpPr>
          <p:cNvPr id="9" name="TextBox 9"/>
          <p:cNvSpPr txBox="1"/>
          <p:nvPr/>
        </p:nvSpPr>
        <p:spPr>
          <a:xfrm>
            <a:off x="4806999" y="452749"/>
            <a:ext cx="8674001" cy="852869"/>
          </a:xfrm>
          <a:prstGeom prst="rect">
            <a:avLst/>
          </a:prstGeom>
        </p:spPr>
        <p:txBody>
          <a:bodyPr lIns="0" tIns="0" rIns="0" bIns="0" rtlCol="0" anchor="t">
            <a:spAutoFit/>
          </a:bodyPr>
          <a:lstStyle/>
          <a:p>
            <a:pPr algn="ctr">
              <a:lnSpc>
                <a:spcPts val="6583"/>
              </a:lnSpc>
              <a:spcBef>
                <a:spcPct val="0"/>
              </a:spcBef>
            </a:pPr>
            <a:r>
              <a:rPr lang="en-US" sz="6269">
                <a:solidFill>
                  <a:srgbClr val="FFFFFF"/>
                </a:solidFill>
                <a:latin typeface="DM Sans Bold"/>
              </a:rPr>
              <a:t>BODY CONSTRUCTION</a:t>
            </a:r>
          </a:p>
        </p:txBody>
      </p:sp>
      <p:sp>
        <p:nvSpPr>
          <p:cNvPr id="10" name="AutoShape 10"/>
          <p:cNvSpPr/>
          <p:nvPr/>
        </p:nvSpPr>
        <p:spPr>
          <a:xfrm>
            <a:off x="-4673442" y="831559"/>
            <a:ext cx="9346883" cy="0"/>
          </a:xfrm>
          <a:prstGeom prst="line">
            <a:avLst/>
          </a:prstGeom>
          <a:ln w="47625" cap="rnd">
            <a:solidFill>
              <a:srgbClr val="FFFFFF"/>
            </a:solidFill>
            <a:prstDash val="solid"/>
            <a:headEnd type="none" w="sm" len="sm"/>
            <a:tailEnd type="none" w="sm" len="sm"/>
          </a:ln>
        </p:spPr>
      </p:sp>
      <p:sp>
        <p:nvSpPr>
          <p:cNvPr id="11" name="AutoShape 11"/>
          <p:cNvSpPr/>
          <p:nvPr/>
        </p:nvSpPr>
        <p:spPr>
          <a:xfrm>
            <a:off x="13716611" y="783934"/>
            <a:ext cx="9346883" cy="0"/>
          </a:xfrm>
          <a:prstGeom prst="line">
            <a:avLst/>
          </a:prstGeom>
          <a:ln w="47625" cap="rnd">
            <a:solidFill>
              <a:srgbClr val="FFFFFF"/>
            </a:solidFill>
            <a:prstDash val="solid"/>
            <a:headEnd type="none" w="sm" len="sm"/>
            <a:tailEnd type="none" w="sm" len="sm"/>
          </a:ln>
        </p:spPr>
      </p:sp>
      <p:sp>
        <p:nvSpPr>
          <p:cNvPr id="12" name="AutoShape 12"/>
          <p:cNvSpPr/>
          <p:nvPr/>
        </p:nvSpPr>
        <p:spPr>
          <a:xfrm>
            <a:off x="-202883" y="9546934"/>
            <a:ext cx="18881844" cy="0"/>
          </a:xfrm>
          <a:prstGeom prst="line">
            <a:avLst/>
          </a:prstGeom>
          <a:ln w="47625" cap="rnd">
            <a:solidFill>
              <a:srgbClr val="FFFFFF"/>
            </a:solidFill>
            <a:prstDash val="solid"/>
            <a:headEnd type="none" w="sm" len="sm"/>
            <a:tailEnd type="none" w="sm" len="sm"/>
          </a:ln>
        </p:spPr>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10997" y="984906"/>
            <a:ext cx="19670539" cy="10488983"/>
            <a:chOff x="0" y="0"/>
            <a:chExt cx="6653985" cy="3548125"/>
          </a:xfrm>
        </p:grpSpPr>
        <p:sp>
          <p:nvSpPr>
            <p:cNvPr id="3" name="Freeform 3"/>
            <p:cNvSpPr/>
            <p:nvPr/>
          </p:nvSpPr>
          <p:spPr>
            <a:xfrm>
              <a:off x="0" y="0"/>
              <a:ext cx="6653985" cy="3548125"/>
            </a:xfrm>
            <a:custGeom>
              <a:avLst/>
              <a:gdLst/>
              <a:ahLst/>
              <a:cxnLst/>
              <a:rect l="l" t="t" r="r" b="b"/>
              <a:pathLst>
                <a:path w="6653985" h="3548125">
                  <a:moveTo>
                    <a:pt x="0" y="0"/>
                  </a:moveTo>
                  <a:lnTo>
                    <a:pt x="6653985" y="0"/>
                  </a:lnTo>
                  <a:lnTo>
                    <a:pt x="6653985" y="3548125"/>
                  </a:lnTo>
                  <a:lnTo>
                    <a:pt x="0" y="3548125"/>
                  </a:lnTo>
                  <a:close/>
                </a:path>
              </a:pathLst>
            </a:custGeom>
            <a:solidFill>
              <a:srgbClr val="FF5454"/>
            </a:solidFill>
          </p:spPr>
        </p:sp>
      </p:grpSp>
      <p:pic>
        <p:nvPicPr>
          <p:cNvPr id="4" name="Picture 4"/>
          <p:cNvPicPr>
            <a:picLocks noChangeAspect="1"/>
          </p:cNvPicPr>
          <p:nvPr/>
        </p:nvPicPr>
        <p:blipFill>
          <a:blip r:embed="rId2"/>
          <a:srcRect/>
          <a:stretch>
            <a:fillRect/>
          </a:stretch>
        </p:blipFill>
        <p:spPr>
          <a:xfrm>
            <a:off x="-49618" y="633447"/>
            <a:ext cx="5734365" cy="3505131"/>
          </a:xfrm>
          <a:prstGeom prst="rect">
            <a:avLst/>
          </a:prstGeom>
        </p:spPr>
      </p:pic>
      <p:pic>
        <p:nvPicPr>
          <p:cNvPr id="5" name="Picture 5"/>
          <p:cNvPicPr>
            <a:picLocks noChangeAspect="1"/>
          </p:cNvPicPr>
          <p:nvPr/>
        </p:nvPicPr>
        <p:blipFill>
          <a:blip r:embed="rId3"/>
          <a:srcRect/>
          <a:stretch>
            <a:fillRect/>
          </a:stretch>
        </p:blipFill>
        <p:spPr>
          <a:xfrm>
            <a:off x="18707" y="6883503"/>
            <a:ext cx="5198443" cy="3177548"/>
          </a:xfrm>
          <a:prstGeom prst="rect">
            <a:avLst/>
          </a:prstGeom>
        </p:spPr>
      </p:pic>
      <p:pic>
        <p:nvPicPr>
          <p:cNvPr id="6" name="Picture 6"/>
          <p:cNvPicPr>
            <a:picLocks noChangeAspect="1"/>
          </p:cNvPicPr>
          <p:nvPr/>
        </p:nvPicPr>
        <p:blipFill>
          <a:blip r:embed="rId4"/>
          <a:srcRect/>
          <a:stretch>
            <a:fillRect/>
          </a:stretch>
        </p:blipFill>
        <p:spPr>
          <a:xfrm>
            <a:off x="13021238" y="824210"/>
            <a:ext cx="5110190" cy="3123604"/>
          </a:xfrm>
          <a:prstGeom prst="rect">
            <a:avLst/>
          </a:prstGeom>
        </p:spPr>
      </p:pic>
      <p:pic>
        <p:nvPicPr>
          <p:cNvPr id="7" name="Picture 7"/>
          <p:cNvPicPr>
            <a:picLocks noChangeAspect="1"/>
          </p:cNvPicPr>
          <p:nvPr/>
        </p:nvPicPr>
        <p:blipFill>
          <a:blip r:embed="rId5"/>
          <a:srcRect t="22810"/>
          <a:stretch>
            <a:fillRect/>
          </a:stretch>
        </p:blipFill>
        <p:spPr>
          <a:xfrm>
            <a:off x="12457977" y="7684312"/>
            <a:ext cx="5516276" cy="2602688"/>
          </a:xfrm>
          <a:prstGeom prst="rect">
            <a:avLst/>
          </a:prstGeom>
        </p:spPr>
      </p:pic>
      <p:pic>
        <p:nvPicPr>
          <p:cNvPr id="8" name="Picture 8"/>
          <p:cNvPicPr>
            <a:picLocks noChangeAspect="1"/>
          </p:cNvPicPr>
          <p:nvPr/>
        </p:nvPicPr>
        <p:blipFill>
          <a:blip r:embed="rId6"/>
          <a:srcRect/>
          <a:stretch>
            <a:fillRect/>
          </a:stretch>
        </p:blipFill>
        <p:spPr>
          <a:xfrm>
            <a:off x="6979748" y="3781957"/>
            <a:ext cx="4421587" cy="2702695"/>
          </a:xfrm>
          <a:prstGeom prst="rect">
            <a:avLst/>
          </a:prstGeom>
        </p:spPr>
      </p:pic>
      <p:pic>
        <p:nvPicPr>
          <p:cNvPr id="9" name="Picture 9"/>
          <p:cNvPicPr>
            <a:picLocks noChangeAspect="1"/>
          </p:cNvPicPr>
          <p:nvPr/>
        </p:nvPicPr>
        <p:blipFill>
          <a:blip r:embed="rId7"/>
          <a:srcRect/>
          <a:stretch>
            <a:fillRect/>
          </a:stretch>
        </p:blipFill>
        <p:spPr>
          <a:xfrm>
            <a:off x="13920141" y="3584226"/>
            <a:ext cx="4211287" cy="2574149"/>
          </a:xfrm>
          <a:prstGeom prst="rect">
            <a:avLst/>
          </a:prstGeom>
        </p:spPr>
      </p:pic>
      <p:pic>
        <p:nvPicPr>
          <p:cNvPr id="10" name="Picture 10"/>
          <p:cNvPicPr>
            <a:picLocks noChangeAspect="1"/>
          </p:cNvPicPr>
          <p:nvPr/>
        </p:nvPicPr>
        <p:blipFill>
          <a:blip r:embed="rId8"/>
          <a:srcRect b="12276"/>
          <a:stretch>
            <a:fillRect/>
          </a:stretch>
        </p:blipFill>
        <p:spPr>
          <a:xfrm>
            <a:off x="6953810" y="7076700"/>
            <a:ext cx="4823093" cy="2586194"/>
          </a:xfrm>
          <a:prstGeom prst="rect">
            <a:avLst/>
          </a:prstGeom>
        </p:spPr>
      </p:pic>
      <p:pic>
        <p:nvPicPr>
          <p:cNvPr id="11" name="Picture 11"/>
          <p:cNvPicPr>
            <a:picLocks noChangeAspect="1"/>
          </p:cNvPicPr>
          <p:nvPr/>
        </p:nvPicPr>
        <p:blipFill>
          <a:blip r:embed="rId9"/>
          <a:srcRect/>
          <a:stretch>
            <a:fillRect/>
          </a:stretch>
        </p:blipFill>
        <p:spPr>
          <a:xfrm>
            <a:off x="-306099" y="4064564"/>
            <a:ext cx="4644093" cy="2879338"/>
          </a:xfrm>
          <a:prstGeom prst="rect">
            <a:avLst/>
          </a:prstGeom>
        </p:spPr>
      </p:pic>
      <p:pic>
        <p:nvPicPr>
          <p:cNvPr id="12" name="Picture 12"/>
          <p:cNvPicPr>
            <a:picLocks noChangeAspect="1"/>
          </p:cNvPicPr>
          <p:nvPr/>
        </p:nvPicPr>
        <p:blipFill>
          <a:blip r:embed="rId10"/>
          <a:srcRect/>
          <a:stretch>
            <a:fillRect/>
          </a:stretch>
        </p:blipFill>
        <p:spPr>
          <a:xfrm>
            <a:off x="3834585" y="5025038"/>
            <a:ext cx="3955092" cy="2555598"/>
          </a:xfrm>
          <a:prstGeom prst="rect">
            <a:avLst/>
          </a:prstGeom>
        </p:spPr>
      </p:pic>
      <p:pic>
        <p:nvPicPr>
          <p:cNvPr id="13" name="Picture 13"/>
          <p:cNvPicPr>
            <a:picLocks noChangeAspect="1"/>
          </p:cNvPicPr>
          <p:nvPr/>
        </p:nvPicPr>
        <p:blipFill>
          <a:blip r:embed="rId11"/>
          <a:srcRect l="6498" t="25463" r="6993" b="17506"/>
          <a:stretch>
            <a:fillRect/>
          </a:stretch>
        </p:blipFill>
        <p:spPr>
          <a:xfrm>
            <a:off x="10579594" y="5533130"/>
            <a:ext cx="5095182" cy="1959410"/>
          </a:xfrm>
          <a:prstGeom prst="rect">
            <a:avLst/>
          </a:prstGeom>
        </p:spPr>
      </p:pic>
      <p:pic>
        <p:nvPicPr>
          <p:cNvPr id="14" name="Picture 14"/>
          <p:cNvPicPr>
            <a:picLocks noChangeAspect="1"/>
          </p:cNvPicPr>
          <p:nvPr/>
        </p:nvPicPr>
        <p:blipFill>
          <a:blip r:embed="rId12"/>
          <a:srcRect/>
          <a:stretch>
            <a:fillRect/>
          </a:stretch>
        </p:blipFill>
        <p:spPr>
          <a:xfrm>
            <a:off x="6732453" y="939695"/>
            <a:ext cx="4973404" cy="3039993"/>
          </a:xfrm>
          <a:prstGeom prst="rect">
            <a:avLst/>
          </a:prstGeom>
        </p:spPr>
      </p:pic>
      <p:pic>
        <p:nvPicPr>
          <p:cNvPr id="15" name="Picture 15"/>
          <p:cNvPicPr>
            <a:picLocks noChangeAspect="1"/>
          </p:cNvPicPr>
          <p:nvPr/>
        </p:nvPicPr>
        <p:blipFill>
          <a:blip r:embed="rId13">
            <a:alphaModFix amt="24000"/>
          </a:blip>
          <a:srcRect/>
          <a:stretch>
            <a:fillRect/>
          </a:stretch>
        </p:blipFill>
        <p:spPr>
          <a:xfrm>
            <a:off x="-1118372" y="-13670292"/>
            <a:ext cx="19598656" cy="14698992"/>
          </a:xfrm>
          <a:prstGeom prst="rect">
            <a:avLst/>
          </a:prstGeom>
        </p:spPr>
      </p:pic>
      <p:sp>
        <p:nvSpPr>
          <p:cNvPr id="16" name="TextBox 16"/>
          <p:cNvSpPr txBox="1"/>
          <p:nvPr/>
        </p:nvSpPr>
        <p:spPr>
          <a:xfrm>
            <a:off x="1704227" y="281354"/>
            <a:ext cx="17127750" cy="542856"/>
          </a:xfrm>
          <a:prstGeom prst="rect">
            <a:avLst/>
          </a:prstGeom>
        </p:spPr>
        <p:txBody>
          <a:bodyPr lIns="0" tIns="0" rIns="0" bIns="0" rtlCol="0" anchor="t">
            <a:spAutoFit/>
          </a:bodyPr>
          <a:lstStyle/>
          <a:p>
            <a:pPr algn="just">
              <a:lnSpc>
                <a:spcPts val="4196"/>
              </a:lnSpc>
              <a:spcBef>
                <a:spcPct val="0"/>
              </a:spcBef>
            </a:pPr>
            <a:r>
              <a:rPr lang="en-US" sz="3996" spc="875">
                <a:solidFill>
                  <a:srgbClr val="FF5454"/>
                </a:solidFill>
                <a:latin typeface="DM Sans Bold"/>
              </a:rPr>
              <a:t>THE DIFFERENT STYLES OF CAR BODY TYPES </a:t>
            </a:r>
          </a:p>
        </p:txBody>
      </p:sp>
      <p:sp>
        <p:nvSpPr>
          <p:cNvPr id="17" name="TextBox 17"/>
          <p:cNvSpPr txBox="1"/>
          <p:nvPr/>
        </p:nvSpPr>
        <p:spPr>
          <a:xfrm>
            <a:off x="685939" y="3781215"/>
            <a:ext cx="4263249" cy="354233"/>
          </a:xfrm>
          <a:prstGeom prst="rect">
            <a:avLst/>
          </a:prstGeom>
        </p:spPr>
        <p:txBody>
          <a:bodyPr lIns="0" tIns="0" rIns="0" bIns="0" rtlCol="0" anchor="t">
            <a:spAutoFit/>
          </a:bodyPr>
          <a:lstStyle/>
          <a:p>
            <a:pPr algn="ctr">
              <a:lnSpc>
                <a:spcPts val="2724"/>
              </a:lnSpc>
              <a:spcBef>
                <a:spcPct val="0"/>
              </a:spcBef>
            </a:pPr>
            <a:r>
              <a:rPr lang="en-US" sz="2594">
                <a:solidFill>
                  <a:srgbClr val="FFFFFF"/>
                </a:solidFill>
                <a:latin typeface="DM Sans Bold"/>
              </a:rPr>
              <a:t>Sedan/Compact Sedan</a:t>
            </a:r>
          </a:p>
        </p:txBody>
      </p:sp>
      <p:sp>
        <p:nvSpPr>
          <p:cNvPr id="18" name="TextBox 18"/>
          <p:cNvSpPr txBox="1"/>
          <p:nvPr/>
        </p:nvSpPr>
        <p:spPr>
          <a:xfrm>
            <a:off x="6442984" y="3644674"/>
            <a:ext cx="6241133" cy="298639"/>
          </a:xfrm>
          <a:prstGeom prst="rect">
            <a:avLst/>
          </a:prstGeom>
        </p:spPr>
        <p:txBody>
          <a:bodyPr lIns="0" tIns="0" rIns="0" bIns="0" rtlCol="0" anchor="t">
            <a:spAutoFit/>
          </a:bodyPr>
          <a:lstStyle/>
          <a:p>
            <a:pPr algn="ctr">
              <a:lnSpc>
                <a:spcPts val="2285"/>
              </a:lnSpc>
              <a:spcBef>
                <a:spcPct val="0"/>
              </a:spcBef>
            </a:pPr>
            <a:r>
              <a:rPr lang="en-US" sz="2176">
                <a:solidFill>
                  <a:srgbClr val="FFFFFF"/>
                </a:solidFill>
                <a:latin typeface="DM Sans Bold"/>
              </a:rPr>
              <a:t>SUV/Compact SUV (Sports Utility Vehicle)</a:t>
            </a:r>
          </a:p>
        </p:txBody>
      </p:sp>
      <p:sp>
        <p:nvSpPr>
          <p:cNvPr id="19" name="TextBox 19"/>
          <p:cNvSpPr txBox="1"/>
          <p:nvPr/>
        </p:nvSpPr>
        <p:spPr>
          <a:xfrm>
            <a:off x="15058939" y="3474462"/>
            <a:ext cx="1618208" cy="321374"/>
          </a:xfrm>
          <a:prstGeom prst="rect">
            <a:avLst/>
          </a:prstGeom>
        </p:spPr>
        <p:txBody>
          <a:bodyPr lIns="0" tIns="0" rIns="0" bIns="0" rtlCol="0" anchor="t">
            <a:spAutoFit/>
          </a:bodyPr>
          <a:lstStyle/>
          <a:p>
            <a:pPr algn="ctr">
              <a:lnSpc>
                <a:spcPts val="2488"/>
              </a:lnSpc>
              <a:spcBef>
                <a:spcPct val="0"/>
              </a:spcBef>
            </a:pPr>
            <a:r>
              <a:rPr lang="en-US" sz="2370">
                <a:solidFill>
                  <a:srgbClr val="FFFFFF"/>
                </a:solidFill>
                <a:latin typeface="DM Sans Bold"/>
              </a:rPr>
              <a:t>Hatchback</a:t>
            </a:r>
          </a:p>
        </p:txBody>
      </p:sp>
      <p:sp>
        <p:nvSpPr>
          <p:cNvPr id="20" name="TextBox 20"/>
          <p:cNvSpPr txBox="1"/>
          <p:nvPr/>
        </p:nvSpPr>
        <p:spPr>
          <a:xfrm>
            <a:off x="1069911" y="6492403"/>
            <a:ext cx="2008127" cy="353460"/>
          </a:xfrm>
          <a:prstGeom prst="rect">
            <a:avLst/>
          </a:prstGeom>
        </p:spPr>
        <p:txBody>
          <a:bodyPr lIns="0" tIns="0" rIns="0" bIns="0" rtlCol="0" anchor="t">
            <a:spAutoFit/>
          </a:bodyPr>
          <a:lstStyle/>
          <a:p>
            <a:pPr algn="ctr">
              <a:lnSpc>
                <a:spcPts val="2763"/>
              </a:lnSpc>
              <a:spcBef>
                <a:spcPct val="0"/>
              </a:spcBef>
            </a:pPr>
            <a:r>
              <a:rPr lang="en-US" sz="2631">
                <a:solidFill>
                  <a:srgbClr val="FFFFFF"/>
                </a:solidFill>
                <a:latin typeface="DM Sans Bold"/>
              </a:rPr>
              <a:t>Crossovers</a:t>
            </a:r>
          </a:p>
        </p:txBody>
      </p:sp>
      <p:sp>
        <p:nvSpPr>
          <p:cNvPr id="21" name="TextBox 21"/>
          <p:cNvSpPr txBox="1"/>
          <p:nvPr/>
        </p:nvSpPr>
        <p:spPr>
          <a:xfrm>
            <a:off x="4337994" y="7154296"/>
            <a:ext cx="2939271" cy="592330"/>
          </a:xfrm>
          <a:prstGeom prst="rect">
            <a:avLst/>
          </a:prstGeom>
        </p:spPr>
        <p:txBody>
          <a:bodyPr lIns="0" tIns="0" rIns="0" bIns="0" rtlCol="0" anchor="t">
            <a:spAutoFit/>
          </a:bodyPr>
          <a:lstStyle/>
          <a:p>
            <a:pPr algn="ctr">
              <a:lnSpc>
                <a:spcPts val="2281"/>
              </a:lnSpc>
              <a:spcBef>
                <a:spcPct val="0"/>
              </a:spcBef>
            </a:pPr>
            <a:r>
              <a:rPr lang="en-US" sz="2172">
                <a:solidFill>
                  <a:srgbClr val="FFFFFF"/>
                </a:solidFill>
                <a:latin typeface="DM Sans Bold"/>
              </a:rPr>
              <a:t>MPV (Multi-Purpose Vehicle)</a:t>
            </a:r>
          </a:p>
        </p:txBody>
      </p:sp>
      <p:sp>
        <p:nvSpPr>
          <p:cNvPr id="22" name="TextBox 22"/>
          <p:cNvSpPr txBox="1"/>
          <p:nvPr/>
        </p:nvSpPr>
        <p:spPr>
          <a:xfrm>
            <a:off x="7789677" y="6016738"/>
            <a:ext cx="3155977" cy="628583"/>
          </a:xfrm>
          <a:prstGeom prst="rect">
            <a:avLst/>
          </a:prstGeom>
        </p:spPr>
        <p:txBody>
          <a:bodyPr lIns="0" tIns="0" rIns="0" bIns="0" rtlCol="0" anchor="t">
            <a:spAutoFit/>
          </a:bodyPr>
          <a:lstStyle/>
          <a:p>
            <a:pPr algn="ctr">
              <a:lnSpc>
                <a:spcPts val="2449"/>
              </a:lnSpc>
              <a:spcBef>
                <a:spcPct val="0"/>
              </a:spcBef>
            </a:pPr>
            <a:r>
              <a:rPr lang="en-US" sz="2333">
                <a:solidFill>
                  <a:srgbClr val="FFFFFF"/>
                </a:solidFill>
                <a:latin typeface="DM Sans Bold"/>
              </a:rPr>
              <a:t>Station Wagon/ Estate Cars</a:t>
            </a:r>
          </a:p>
        </p:txBody>
      </p:sp>
      <p:sp>
        <p:nvSpPr>
          <p:cNvPr id="23" name="TextBox 23"/>
          <p:cNvSpPr txBox="1"/>
          <p:nvPr/>
        </p:nvSpPr>
        <p:spPr>
          <a:xfrm>
            <a:off x="12684117" y="7294537"/>
            <a:ext cx="1674019" cy="321374"/>
          </a:xfrm>
          <a:prstGeom prst="rect">
            <a:avLst/>
          </a:prstGeom>
        </p:spPr>
        <p:txBody>
          <a:bodyPr lIns="0" tIns="0" rIns="0" bIns="0" rtlCol="0" anchor="t">
            <a:spAutoFit/>
          </a:bodyPr>
          <a:lstStyle/>
          <a:p>
            <a:pPr algn="ctr">
              <a:lnSpc>
                <a:spcPts val="2488"/>
              </a:lnSpc>
              <a:spcBef>
                <a:spcPct val="0"/>
              </a:spcBef>
            </a:pPr>
            <a:r>
              <a:rPr lang="en-US" sz="2370">
                <a:solidFill>
                  <a:srgbClr val="FFFFFF"/>
                </a:solidFill>
                <a:latin typeface="DM Sans Bold"/>
              </a:rPr>
              <a:t>Limousines</a:t>
            </a:r>
          </a:p>
        </p:txBody>
      </p:sp>
      <p:sp>
        <p:nvSpPr>
          <p:cNvPr id="24" name="TextBox 24"/>
          <p:cNvSpPr txBox="1"/>
          <p:nvPr/>
        </p:nvSpPr>
        <p:spPr>
          <a:xfrm>
            <a:off x="15674775" y="5837001"/>
            <a:ext cx="2190006" cy="321374"/>
          </a:xfrm>
          <a:prstGeom prst="rect">
            <a:avLst/>
          </a:prstGeom>
        </p:spPr>
        <p:txBody>
          <a:bodyPr lIns="0" tIns="0" rIns="0" bIns="0" rtlCol="0" anchor="t">
            <a:spAutoFit/>
          </a:bodyPr>
          <a:lstStyle/>
          <a:p>
            <a:pPr algn="ctr">
              <a:lnSpc>
                <a:spcPts val="2488"/>
              </a:lnSpc>
              <a:spcBef>
                <a:spcPct val="0"/>
              </a:spcBef>
            </a:pPr>
            <a:r>
              <a:rPr lang="en-US" sz="2370">
                <a:solidFill>
                  <a:srgbClr val="FFFFFF"/>
                </a:solidFill>
                <a:latin typeface="DM Sans Bold"/>
              </a:rPr>
              <a:t>Pick-up trucks</a:t>
            </a:r>
          </a:p>
        </p:txBody>
      </p:sp>
      <p:sp>
        <p:nvSpPr>
          <p:cNvPr id="25" name="TextBox 25"/>
          <p:cNvSpPr txBox="1"/>
          <p:nvPr/>
        </p:nvSpPr>
        <p:spPr>
          <a:xfrm>
            <a:off x="8660805" y="9576835"/>
            <a:ext cx="1409102" cy="323822"/>
          </a:xfrm>
          <a:prstGeom prst="rect">
            <a:avLst/>
          </a:prstGeom>
        </p:spPr>
        <p:txBody>
          <a:bodyPr lIns="0" tIns="0" rIns="0" bIns="0" rtlCol="0" anchor="t">
            <a:spAutoFit/>
          </a:bodyPr>
          <a:lstStyle/>
          <a:p>
            <a:pPr algn="ctr">
              <a:lnSpc>
                <a:spcPts val="2493"/>
              </a:lnSpc>
              <a:spcBef>
                <a:spcPct val="0"/>
              </a:spcBef>
            </a:pPr>
            <a:r>
              <a:rPr lang="en-US" sz="2374">
                <a:solidFill>
                  <a:srgbClr val="FFFFFF"/>
                </a:solidFill>
                <a:latin typeface="DM Sans Bold"/>
              </a:rPr>
              <a:t>Mini Vans</a:t>
            </a:r>
          </a:p>
        </p:txBody>
      </p:sp>
      <p:sp>
        <p:nvSpPr>
          <p:cNvPr id="26" name="TextBox 26"/>
          <p:cNvSpPr txBox="1"/>
          <p:nvPr/>
        </p:nvSpPr>
        <p:spPr>
          <a:xfrm>
            <a:off x="12300801" y="9739678"/>
            <a:ext cx="5830628" cy="321374"/>
          </a:xfrm>
          <a:prstGeom prst="rect">
            <a:avLst/>
          </a:prstGeom>
        </p:spPr>
        <p:txBody>
          <a:bodyPr lIns="0" tIns="0" rIns="0" bIns="0" rtlCol="0" anchor="t">
            <a:spAutoFit/>
          </a:bodyPr>
          <a:lstStyle/>
          <a:p>
            <a:pPr algn="ctr">
              <a:lnSpc>
                <a:spcPts val="2488"/>
              </a:lnSpc>
              <a:spcBef>
                <a:spcPct val="0"/>
              </a:spcBef>
            </a:pPr>
            <a:r>
              <a:rPr lang="en-US" sz="2370">
                <a:solidFill>
                  <a:srgbClr val="FFFFFF"/>
                </a:solidFill>
                <a:latin typeface="DM Sans Bold"/>
              </a:rPr>
              <a:t>Convertibles/ Cabriolet/ Spyder</a:t>
            </a:r>
          </a:p>
        </p:txBody>
      </p:sp>
      <p:sp>
        <p:nvSpPr>
          <p:cNvPr id="27" name="TextBox 27"/>
          <p:cNvSpPr txBox="1"/>
          <p:nvPr/>
        </p:nvSpPr>
        <p:spPr>
          <a:xfrm>
            <a:off x="2015948" y="9540600"/>
            <a:ext cx="1062090" cy="360057"/>
          </a:xfrm>
          <a:prstGeom prst="rect">
            <a:avLst/>
          </a:prstGeom>
        </p:spPr>
        <p:txBody>
          <a:bodyPr lIns="0" tIns="0" rIns="0" bIns="0" rtlCol="0" anchor="t">
            <a:spAutoFit/>
          </a:bodyPr>
          <a:lstStyle/>
          <a:p>
            <a:pPr algn="ctr">
              <a:lnSpc>
                <a:spcPts val="2743"/>
              </a:lnSpc>
              <a:spcBef>
                <a:spcPct val="0"/>
              </a:spcBef>
            </a:pPr>
            <a:r>
              <a:rPr lang="en-US" sz="2612">
                <a:solidFill>
                  <a:srgbClr val="FFFFFF"/>
                </a:solidFill>
                <a:latin typeface="DM Sans Bold"/>
              </a:rPr>
              <a:t>Coupe</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grpSp>
        <p:nvGrpSpPr>
          <p:cNvPr id="2" name="Group 2"/>
          <p:cNvGrpSpPr/>
          <p:nvPr/>
        </p:nvGrpSpPr>
        <p:grpSpPr>
          <a:xfrm>
            <a:off x="-6319256" y="-2940807"/>
            <a:ext cx="13253064" cy="6099014"/>
            <a:chOff x="0" y="0"/>
            <a:chExt cx="4483135" cy="2063123"/>
          </a:xfrm>
        </p:grpSpPr>
        <p:sp>
          <p:nvSpPr>
            <p:cNvPr id="3" name="Freeform 3"/>
            <p:cNvSpPr/>
            <p:nvPr/>
          </p:nvSpPr>
          <p:spPr>
            <a:xfrm>
              <a:off x="0" y="0"/>
              <a:ext cx="4483135" cy="2063123"/>
            </a:xfrm>
            <a:custGeom>
              <a:avLst/>
              <a:gdLst/>
              <a:ahLst/>
              <a:cxnLst/>
              <a:rect l="l" t="t" r="r" b="b"/>
              <a:pathLst>
                <a:path w="4483135" h="2063123">
                  <a:moveTo>
                    <a:pt x="0" y="0"/>
                  </a:moveTo>
                  <a:lnTo>
                    <a:pt x="4483135" y="0"/>
                  </a:lnTo>
                  <a:lnTo>
                    <a:pt x="4483135" y="2063123"/>
                  </a:lnTo>
                  <a:lnTo>
                    <a:pt x="0" y="2063123"/>
                  </a:lnTo>
                  <a:close/>
                </a:path>
              </a:pathLst>
            </a:custGeom>
            <a:solidFill>
              <a:srgbClr val="FF5454"/>
            </a:solidFill>
          </p:spPr>
        </p:sp>
      </p:grpSp>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10800000">
            <a:off x="7198835" y="1028700"/>
            <a:ext cx="1688343" cy="1688343"/>
          </a:xfrm>
          <a:prstGeom prst="rect">
            <a:avLst/>
          </a:prstGeom>
        </p:spPr>
      </p:pic>
      <p:sp>
        <p:nvSpPr>
          <p:cNvPr id="5" name="TextBox 5"/>
          <p:cNvSpPr txBox="1"/>
          <p:nvPr/>
        </p:nvSpPr>
        <p:spPr>
          <a:xfrm>
            <a:off x="483005" y="280718"/>
            <a:ext cx="7316717" cy="2570953"/>
          </a:xfrm>
          <a:prstGeom prst="rect">
            <a:avLst/>
          </a:prstGeom>
        </p:spPr>
        <p:txBody>
          <a:bodyPr lIns="0" tIns="0" rIns="0" bIns="0" rtlCol="0" anchor="t">
            <a:spAutoFit/>
          </a:bodyPr>
          <a:lstStyle/>
          <a:p>
            <a:pPr>
              <a:lnSpc>
                <a:spcPts val="6868"/>
              </a:lnSpc>
            </a:pPr>
            <a:r>
              <a:rPr lang="en-US" sz="4906">
                <a:solidFill>
                  <a:srgbClr val="FFFFFF"/>
                </a:solidFill>
                <a:latin typeface="DM Sans Bold"/>
              </a:rPr>
              <a:t>COMMONLY USED AUTOMOTIVE MATERIALS</a:t>
            </a:r>
          </a:p>
        </p:txBody>
      </p:sp>
      <p:sp>
        <p:nvSpPr>
          <p:cNvPr id="6" name="AutoShape 6"/>
          <p:cNvSpPr/>
          <p:nvPr/>
        </p:nvSpPr>
        <p:spPr>
          <a:xfrm>
            <a:off x="7576800" y="1613820"/>
            <a:ext cx="10028154" cy="7516879"/>
          </a:xfrm>
          <a:prstGeom prst="rect">
            <a:avLst/>
          </a:prstGeom>
          <a:solidFill>
            <a:srgbClr val="000000"/>
          </a:solidFill>
        </p:spPr>
      </p:sp>
      <p:sp>
        <p:nvSpPr>
          <p:cNvPr id="7" name="AutoShape 7"/>
          <p:cNvSpPr/>
          <p:nvPr/>
        </p:nvSpPr>
        <p:spPr>
          <a:xfrm>
            <a:off x="6933808" y="1872871"/>
            <a:ext cx="10325492" cy="7786608"/>
          </a:xfrm>
          <a:prstGeom prst="rect">
            <a:avLst/>
          </a:prstGeom>
          <a:solidFill>
            <a:srgbClr val="FF5454"/>
          </a:solidFill>
        </p:spPr>
      </p:sp>
      <p:grpSp>
        <p:nvGrpSpPr>
          <p:cNvPr id="8" name="Group 8"/>
          <p:cNvGrpSpPr>
            <a:grpSpLocks noChangeAspect="1"/>
          </p:cNvGrpSpPr>
          <p:nvPr/>
        </p:nvGrpSpPr>
        <p:grpSpPr>
          <a:xfrm>
            <a:off x="483005" y="8835391"/>
            <a:ext cx="950335" cy="950335"/>
            <a:chOff x="1371600" y="6705600"/>
            <a:chExt cx="10972800" cy="10972800"/>
          </a:xfrm>
        </p:grpSpPr>
        <p:sp>
          <p:nvSpPr>
            <p:cNvPr id="9" name="Freeform 9"/>
            <p:cNvSpPr/>
            <p:nvPr/>
          </p:nvSpPr>
          <p:spPr>
            <a:xfrm>
              <a:off x="1362808" y="6434629"/>
              <a:ext cx="10990384" cy="11514742"/>
            </a:xfrm>
            <a:custGeom>
              <a:avLst/>
              <a:gdLst/>
              <a:ahLst/>
              <a:cxnLst/>
              <a:rect l="l" t="t" r="r" b="b"/>
              <a:pathLst>
                <a:path w="10990384" h="11514742">
                  <a:moveTo>
                    <a:pt x="8792" y="5757371"/>
                  </a:moveTo>
                  <a:cubicBezTo>
                    <a:pt x="0" y="7723318"/>
                    <a:pt x="1043775" y="9543701"/>
                    <a:pt x="2744885" y="10529222"/>
                  </a:cubicBezTo>
                  <a:cubicBezTo>
                    <a:pt x="4445994" y="11514742"/>
                    <a:pt x="6544389" y="11514742"/>
                    <a:pt x="8245499" y="10529222"/>
                  </a:cubicBezTo>
                  <a:cubicBezTo>
                    <a:pt x="9946609" y="9543701"/>
                    <a:pt x="10990384" y="7723318"/>
                    <a:pt x="10981592" y="5757371"/>
                  </a:cubicBezTo>
                  <a:cubicBezTo>
                    <a:pt x="10990384" y="3791424"/>
                    <a:pt x="9946609" y="1971041"/>
                    <a:pt x="8245499" y="985520"/>
                  </a:cubicBezTo>
                  <a:cubicBezTo>
                    <a:pt x="6544389" y="0"/>
                    <a:pt x="4445994" y="0"/>
                    <a:pt x="2744885" y="985520"/>
                  </a:cubicBezTo>
                  <a:cubicBezTo>
                    <a:pt x="1043775" y="1971041"/>
                    <a:pt x="0" y="3791424"/>
                    <a:pt x="8792" y="5757371"/>
                  </a:cubicBezTo>
                  <a:close/>
                </a:path>
              </a:pathLst>
            </a:custGeom>
            <a:solidFill>
              <a:srgbClr val="000000"/>
            </a:solidFill>
          </p:spPr>
        </p:sp>
      </p:grpSp>
      <p:pic>
        <p:nvPicPr>
          <p:cNvPr id="10" name="Picture 10"/>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5921309" y="1028700"/>
            <a:ext cx="1305073" cy="202286"/>
          </a:xfrm>
          <a:prstGeom prst="rect">
            <a:avLst/>
          </a:prstGeom>
        </p:spPr>
      </p:pic>
      <p:pic>
        <p:nvPicPr>
          <p:cNvPr id="11" name="Picture 11"/>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4634091" y="5287480"/>
            <a:ext cx="1819411" cy="1819411"/>
          </a:xfrm>
          <a:prstGeom prst="rect">
            <a:avLst/>
          </a:prstGeom>
        </p:spPr>
      </p:pic>
      <p:pic>
        <p:nvPicPr>
          <p:cNvPr id="12" name="Picture 12"/>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2562308" y="3564444"/>
            <a:ext cx="1579056" cy="1579056"/>
          </a:xfrm>
          <a:prstGeom prst="rect">
            <a:avLst/>
          </a:prstGeom>
        </p:spPr>
      </p:pic>
      <p:pic>
        <p:nvPicPr>
          <p:cNvPr id="13" name="Picture 13"/>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2276131" y="6979290"/>
            <a:ext cx="2151409" cy="2151409"/>
          </a:xfrm>
          <a:prstGeom prst="rect">
            <a:avLst/>
          </a:prstGeom>
        </p:spPr>
      </p:pic>
      <p:pic>
        <p:nvPicPr>
          <p:cNvPr id="14" name="Picture 14"/>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483005" y="4881476"/>
            <a:ext cx="1446861" cy="1446861"/>
          </a:xfrm>
          <a:prstGeom prst="rect">
            <a:avLst/>
          </a:prstGeom>
        </p:spPr>
      </p:pic>
      <p:sp>
        <p:nvSpPr>
          <p:cNvPr id="15" name="TextBox 15"/>
          <p:cNvSpPr txBox="1"/>
          <p:nvPr/>
        </p:nvSpPr>
        <p:spPr>
          <a:xfrm>
            <a:off x="7198835" y="2041901"/>
            <a:ext cx="10060465" cy="7743825"/>
          </a:xfrm>
          <a:prstGeom prst="rect">
            <a:avLst/>
          </a:prstGeom>
        </p:spPr>
        <p:txBody>
          <a:bodyPr lIns="0" tIns="0" rIns="0" bIns="0" rtlCol="0" anchor="t">
            <a:spAutoFit/>
          </a:bodyPr>
          <a:lstStyle/>
          <a:p>
            <a:pPr>
              <a:lnSpc>
                <a:spcPts val="2099"/>
              </a:lnSpc>
            </a:pPr>
            <a:r>
              <a:rPr lang="en-US" sz="1999">
                <a:solidFill>
                  <a:srgbClr val="FFFFFF"/>
                </a:solidFill>
                <a:latin typeface="DM Sans Bold"/>
              </a:rPr>
              <a:t>Mild Steel:</a:t>
            </a:r>
            <a:r>
              <a:rPr lang="en-US" sz="1999">
                <a:solidFill>
                  <a:srgbClr val="FFFFFF"/>
                </a:solidFill>
                <a:latin typeface="DM Sans"/>
              </a:rPr>
              <a:t> Mild steels are easy to form, which makes them a top choice for automotive parts manufacturers using cold stamping and other dated manufacturing processes. They have a maximum tensile strength of 270 MPa.</a:t>
            </a:r>
          </a:p>
          <a:p>
            <a:pPr>
              <a:lnSpc>
                <a:spcPts val="2099"/>
              </a:lnSpc>
            </a:pPr>
            <a:endParaRPr lang="en-US" sz="1999">
              <a:solidFill>
                <a:srgbClr val="FFFFFF"/>
              </a:solidFill>
              <a:latin typeface="DM Sans"/>
            </a:endParaRPr>
          </a:p>
          <a:p>
            <a:pPr>
              <a:lnSpc>
                <a:spcPts val="2099"/>
              </a:lnSpc>
            </a:pPr>
            <a:r>
              <a:rPr lang="en-US" sz="1999">
                <a:solidFill>
                  <a:srgbClr val="FFFFFF"/>
                </a:solidFill>
                <a:latin typeface="DM Sans Bold"/>
              </a:rPr>
              <a:t>High Strength Low Alloy (HSLA): </a:t>
            </a:r>
            <a:r>
              <a:rPr lang="en-US" sz="1999">
                <a:solidFill>
                  <a:srgbClr val="FFFFFF"/>
                </a:solidFill>
                <a:latin typeface="DM Sans"/>
              </a:rPr>
              <a:t>HLSAs are carbon manganese steels strengthened with the addition of a micro alloying element such as titanium, vanadium, or niobium. These have a tensile strength up to 800 MPa, and can still be press formed.</a:t>
            </a:r>
          </a:p>
          <a:p>
            <a:pPr>
              <a:lnSpc>
                <a:spcPts val="2099"/>
              </a:lnSpc>
            </a:pPr>
            <a:endParaRPr lang="en-US" sz="1999">
              <a:solidFill>
                <a:srgbClr val="FFFFFF"/>
              </a:solidFill>
              <a:latin typeface="DM Sans"/>
            </a:endParaRPr>
          </a:p>
          <a:p>
            <a:pPr>
              <a:lnSpc>
                <a:spcPts val="2099"/>
              </a:lnSpc>
            </a:pPr>
            <a:r>
              <a:rPr lang="en-US" sz="1999">
                <a:solidFill>
                  <a:srgbClr val="FFFFFF"/>
                </a:solidFill>
                <a:latin typeface="DM Sans Bold"/>
              </a:rPr>
              <a:t>Ultra High Strength Steel (UHSS): </a:t>
            </a:r>
            <a:r>
              <a:rPr lang="en-US" sz="1999">
                <a:solidFill>
                  <a:srgbClr val="FFFFFF"/>
                </a:solidFill>
                <a:latin typeface="DM Sans"/>
              </a:rPr>
              <a:t>These follow similar properties as AHSS, but maintain strength levels of at least 780MPa.</a:t>
            </a:r>
          </a:p>
          <a:p>
            <a:pPr>
              <a:lnSpc>
                <a:spcPts val="2099"/>
              </a:lnSpc>
            </a:pPr>
            <a:endParaRPr lang="en-US" sz="1999">
              <a:solidFill>
                <a:srgbClr val="FFFFFF"/>
              </a:solidFill>
              <a:latin typeface="DM Sans"/>
            </a:endParaRPr>
          </a:p>
          <a:p>
            <a:pPr>
              <a:lnSpc>
                <a:spcPts val="2099"/>
              </a:lnSpc>
            </a:pPr>
            <a:r>
              <a:rPr lang="en-US" sz="1999">
                <a:solidFill>
                  <a:srgbClr val="FFFFFF"/>
                </a:solidFill>
                <a:latin typeface="DM Sans Bold"/>
              </a:rPr>
              <a:t>Boron/Martensite:</a:t>
            </a:r>
            <a:r>
              <a:rPr lang="en-US" sz="1999">
                <a:solidFill>
                  <a:srgbClr val="FFFFFF"/>
                </a:solidFill>
                <a:latin typeface="DM Sans"/>
              </a:rPr>
              <a:t> Martensite is the hardest and strongest form of steel, but it’s also the least formable. It shares properties with boron, which has a tensile strength of around 1,200 to 1,800 MPa. These are usually combined with softer steels to form composites.</a:t>
            </a:r>
          </a:p>
          <a:p>
            <a:pPr>
              <a:lnSpc>
                <a:spcPts val="2099"/>
              </a:lnSpc>
            </a:pPr>
            <a:endParaRPr lang="en-US" sz="1999">
              <a:solidFill>
                <a:srgbClr val="FFFFFF"/>
              </a:solidFill>
              <a:latin typeface="DM Sans"/>
            </a:endParaRPr>
          </a:p>
          <a:p>
            <a:pPr>
              <a:lnSpc>
                <a:spcPts val="2099"/>
              </a:lnSpc>
            </a:pPr>
            <a:r>
              <a:rPr lang="en-US" sz="1999">
                <a:solidFill>
                  <a:srgbClr val="FFFFFF"/>
                </a:solidFill>
                <a:latin typeface="DM Sans Bold"/>
              </a:rPr>
              <a:t>Aluminum 5000/6000 (AL 5000/6000):</a:t>
            </a:r>
            <a:r>
              <a:rPr lang="en-US" sz="1999">
                <a:solidFill>
                  <a:srgbClr val="FFFFFF"/>
                </a:solidFill>
                <a:latin typeface="DM Sans"/>
              </a:rPr>
              <a:t> 5000-series aluminium is alloyed with magnesium. 6000-series aluminium contains both silicon and magnesium which forms magnesium silicide and makes the aluminium alloy heat-treatable.</a:t>
            </a:r>
          </a:p>
          <a:p>
            <a:pPr>
              <a:lnSpc>
                <a:spcPts val="2099"/>
              </a:lnSpc>
            </a:pPr>
            <a:endParaRPr lang="en-US" sz="1999">
              <a:solidFill>
                <a:srgbClr val="FFFFFF"/>
              </a:solidFill>
              <a:latin typeface="DM Sans"/>
            </a:endParaRPr>
          </a:p>
          <a:p>
            <a:pPr>
              <a:lnSpc>
                <a:spcPts val="2099"/>
              </a:lnSpc>
            </a:pPr>
            <a:r>
              <a:rPr lang="en-US" sz="1999">
                <a:solidFill>
                  <a:srgbClr val="FFFFFF"/>
                </a:solidFill>
                <a:latin typeface="DM Sans Bold"/>
              </a:rPr>
              <a:t>Magnesium:</a:t>
            </a:r>
            <a:r>
              <a:rPr lang="en-US" sz="1999">
                <a:solidFill>
                  <a:srgbClr val="FFFFFF"/>
                </a:solidFill>
                <a:latin typeface="DM Sans"/>
              </a:rPr>
              <a:t> Magnesium is an attractive material for automotive use because of its light weight. When alloyed, magnesium has the highest strength-to-weight ratio of all structural metals.</a:t>
            </a:r>
          </a:p>
          <a:p>
            <a:pPr>
              <a:lnSpc>
                <a:spcPts val="2099"/>
              </a:lnSpc>
            </a:pPr>
            <a:endParaRPr lang="en-US" sz="1999">
              <a:solidFill>
                <a:srgbClr val="FFFFFF"/>
              </a:solidFill>
              <a:latin typeface="DM Sans"/>
            </a:endParaRPr>
          </a:p>
          <a:p>
            <a:pPr>
              <a:lnSpc>
                <a:spcPts val="2099"/>
              </a:lnSpc>
            </a:pPr>
            <a:r>
              <a:rPr lang="en-US" sz="1999">
                <a:solidFill>
                  <a:srgbClr val="FFFFFF"/>
                </a:solidFill>
                <a:latin typeface="DM Sans Bold"/>
              </a:rPr>
              <a:t>Carbon Fiber Reinforced Plastic (CFRP): </a:t>
            </a:r>
            <a:r>
              <a:rPr lang="en-US" sz="1999">
                <a:solidFill>
                  <a:srgbClr val="FFFFFF"/>
                </a:solidFill>
                <a:latin typeface="DM Sans"/>
              </a:rPr>
              <a:t>CFRPs are extremely strong, light plastics which contain carbon fibers to increase strength. They are expensive to produce but will have a growing demand in the future automotive industry as costs are reduced.</a:t>
            </a:r>
          </a:p>
          <a:p>
            <a:pPr>
              <a:lnSpc>
                <a:spcPts val="2099"/>
              </a:lnSpc>
              <a:spcBef>
                <a:spcPct val="0"/>
              </a:spcBef>
            </a:pPr>
            <a:endParaRPr lang="en-US" sz="1999">
              <a:solidFill>
                <a:srgbClr val="FFFFFF"/>
              </a:solidFill>
              <a:latin typeface="DM Sans"/>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43</TotalTime>
  <Words>1818</Words>
  <Application>Microsoft Macintosh PowerPoint</Application>
  <PresentationFormat>Custom</PresentationFormat>
  <Paragraphs>115</Paragraphs>
  <Slides>21</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Calibri</vt:lpstr>
      <vt:lpstr>Arial</vt:lpstr>
      <vt:lpstr>DM Sans Bold Italics</vt:lpstr>
      <vt:lpstr>DM Sans Bold</vt:lpstr>
      <vt:lpstr>DM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PARTH JOHRI 2K20/B17/33 AND DHRUV BIHANI 2K20/B17/44 ON WORKSHOP MTE PROJECT</dc:title>
  <cp:lastModifiedBy>Microsoft Office User</cp:lastModifiedBy>
  <cp:revision>3</cp:revision>
  <dcterms:created xsi:type="dcterms:W3CDTF">2006-08-16T00:00:00Z</dcterms:created>
  <dcterms:modified xsi:type="dcterms:W3CDTF">2021-07-20T07:21:20Z</dcterms:modified>
  <dc:identifier>DAEkh8uOT60</dc:identifier>
</cp:coreProperties>
</file>